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5" r:id="rId1"/>
  </p:sldMasterIdLst>
  <p:sldIdLst>
    <p:sldId id="256" r:id="rId2"/>
    <p:sldId id="297" r:id="rId3"/>
    <p:sldId id="260" r:id="rId4"/>
    <p:sldId id="265" r:id="rId5"/>
    <p:sldId id="259" r:id="rId6"/>
    <p:sldId id="298" r:id="rId7"/>
    <p:sldId id="264" r:id="rId8"/>
    <p:sldId id="258" r:id="rId9"/>
    <p:sldId id="268" r:id="rId10"/>
    <p:sldId id="266" r:id="rId11"/>
    <p:sldId id="267" r:id="rId12"/>
    <p:sldId id="261" r:id="rId13"/>
    <p:sldId id="262" r:id="rId14"/>
    <p:sldId id="263" r:id="rId15"/>
    <p:sldId id="269" r:id="rId16"/>
    <p:sldId id="270" r:id="rId17"/>
    <p:sldId id="271" r:id="rId18"/>
    <p:sldId id="272" r:id="rId19"/>
    <p:sldId id="275" r:id="rId20"/>
    <p:sldId id="276" r:id="rId21"/>
    <p:sldId id="277" r:id="rId22"/>
    <p:sldId id="273" r:id="rId23"/>
    <p:sldId id="274" r:id="rId24"/>
    <p:sldId id="278" r:id="rId25"/>
    <p:sldId id="279" r:id="rId26"/>
    <p:sldId id="280" r:id="rId27"/>
    <p:sldId id="281" r:id="rId28"/>
    <p:sldId id="282" r:id="rId29"/>
    <p:sldId id="283" r:id="rId30"/>
    <p:sldId id="284" r:id="rId31"/>
    <p:sldId id="285" r:id="rId32"/>
    <p:sldId id="286" r:id="rId33"/>
    <p:sldId id="291" r:id="rId34"/>
    <p:sldId id="293" r:id="rId35"/>
    <p:sldId id="292" r:id="rId36"/>
    <p:sldId id="287" r:id="rId37"/>
    <p:sldId id="288" r:id="rId38"/>
    <p:sldId id="290" r:id="rId39"/>
    <p:sldId id="289" r:id="rId40"/>
    <p:sldId id="294" r:id="rId41"/>
    <p:sldId id="295" r:id="rId42"/>
    <p:sldId id="296"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258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95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54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9984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F39F4F5-F4D2-4D2A-AB60-88D37ADCB869}" type="datetimeFigureOut">
              <a:rPr lang="en-US" smtClean="0"/>
              <a:t>4/22/2024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2645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745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4/22/2024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3226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4/22/2024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9339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4/22/2024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9606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7D1BD23-6E54-4D9D-AD88-A2813C73CC25}"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6927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471A834-4F3C-4AF9-9C74-05EC35A0F292}" type="datetimeFigureOut">
              <a:rPr lang="en-US" smtClean="0"/>
              <a:t>4/22/2024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0923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4/22/2024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715634"/>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lura.com.br/artigos/css-seletores-avancados-aplicacoes-web?utm_term=&amp;utm_campaign=&amp;utm_source=adwords&amp;utm_medium=ppc&amp;hsa_acc=7964138385&amp;hsa_cam=20987928442&amp;hsa_grp=157916200306&amp;hsa_ad=689395782879&amp;hsa_src=g&amp;hsa_tgt=dsa-2273097816642&amp;hsa_kw=&amp;hsa_mt=&amp;hsa_net=adwords&amp;hsa_ver=3&amp;gad_source=1&amp;gclid=CjwKCAiAxaCvBhBaEiwAvsLmWHemFjifolJxvrdNrUSguB3soKRv_r8rubatCintkU_0xTGEDY4nDhoCYNs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ura.com.br/artigos/o-que-e-reset-css?utm_term=&amp;utm_campaign=&amp;utm_source=adwords&amp;utm_medium=ppc&amp;hsa_acc=7964138385&amp;hsa_cam=20987928442&amp;hsa_grp=157916200306&amp;hsa_ad=689395782879&amp;hsa_src=g&amp;hsa_tgt=dsa-2273097816642&amp;hsa_kw=&amp;hsa_mt=&amp;hsa_net=adwords&amp;hsa_ver=3&amp;gad_source=1&amp;gclid=CjwKCAiAxaCvBhBaEiwAvsLmWDmTk1uBgXOdCW2LoWhju94KHo1g6Z2uctAsmyAMtO8k9CC9fjWNMBoCdj8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7" Type="http://schemas.openxmlformats.org/officeDocument/2006/relationships/image" Target="../media/image10.png"/><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eveloper.mozilla.org/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64554" y="-649178"/>
            <a:ext cx="8825658" cy="3329581"/>
          </a:xfrm>
        </p:spPr>
        <p:txBody>
          <a:bodyPr/>
          <a:lstStyle/>
          <a:p>
            <a:r>
              <a:rPr lang="pt-BR" dirty="0" smtClean="0">
                <a:latin typeface="Cascadia Mono" panose="020B0609020000020004" pitchFamily="49" charset="0"/>
                <a:cs typeface="Cascadia Mono" panose="020B0609020000020004" pitchFamily="49" charset="0"/>
              </a:rPr>
              <a:t>Front-</a:t>
            </a:r>
            <a:r>
              <a:rPr lang="pt-BR" dirty="0" err="1" smtClean="0">
                <a:latin typeface="Cascadia Mono" panose="020B0609020000020004" pitchFamily="49" charset="0"/>
                <a:cs typeface="Cascadia Mono" panose="020B0609020000020004" pitchFamily="49" charset="0"/>
              </a:rPr>
              <a:t>end</a:t>
            </a:r>
            <a:r>
              <a:rPr lang="pt-BR" dirty="0" smtClean="0">
                <a:latin typeface="Cascadia Mono" panose="020B0609020000020004" pitchFamily="49" charset="0"/>
                <a:cs typeface="Cascadia Mono" panose="020B0609020000020004" pitchFamily="49" charset="0"/>
              </a:rPr>
              <a:t> essencial</a:t>
            </a:r>
            <a:endParaRPr lang="pt-BR" dirty="0">
              <a:latin typeface="Cascadia Mono" panose="020B0609020000020004" pitchFamily="49" charset="0"/>
              <a:cs typeface="Cascadia Mono" panose="020B0609020000020004" pitchFamily="49" charset="0"/>
            </a:endParaRPr>
          </a:p>
        </p:txBody>
      </p:sp>
      <p:sp>
        <p:nvSpPr>
          <p:cNvPr id="3" name="Subtítulo 2"/>
          <p:cNvSpPr>
            <a:spLocks noGrp="1"/>
          </p:cNvSpPr>
          <p:nvPr>
            <p:ph type="subTitle" idx="1"/>
          </p:nvPr>
        </p:nvSpPr>
        <p:spPr>
          <a:xfrm>
            <a:off x="1286760" y="2589340"/>
            <a:ext cx="8825658" cy="861420"/>
          </a:xfrm>
        </p:spPr>
        <p:txBody>
          <a:bodyPr>
            <a:normAutofit/>
          </a:bodyPr>
          <a:lstStyle/>
          <a:p>
            <a:pPr algn="ctr"/>
            <a:r>
              <a:rPr lang="pt-BR" sz="1200" dirty="0" smtClean="0">
                <a:latin typeface="Cascadia Mono" panose="020B0609020000020004" pitchFamily="49" charset="0"/>
                <a:cs typeface="Cascadia Mono" panose="020B0609020000020004" pitchFamily="49" charset="0"/>
              </a:rPr>
              <a:t>PROF: Maria clara ribeiro</a:t>
            </a:r>
            <a:endParaRPr lang="pt-BR" sz="1200" dirty="0">
              <a:latin typeface="Cascadia Mono" panose="020B0609020000020004" pitchFamily="49" charset="0"/>
              <a:cs typeface="Cascadia Mono" panose="020B0609020000020004" pitchFamily="49" charset="0"/>
            </a:endParaRPr>
          </a:p>
        </p:txBody>
      </p:sp>
      <p:pic>
        <p:nvPicPr>
          <p:cNvPr id="1026" name="Picture 2" descr="Vetor de HTML5 CSS3 JS icon set. Web development logo icon set of html, css  and javascript, programming symbol. do Stock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301" y="3657152"/>
            <a:ext cx="5363991" cy="16462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3"/>
          <a:srcRect l="5903" t="9853" r="73623" b="82599"/>
          <a:stretch/>
        </p:blipFill>
        <p:spPr>
          <a:xfrm>
            <a:off x="10330249" y="6336086"/>
            <a:ext cx="1772640" cy="399213"/>
          </a:xfrm>
          <a:prstGeom prst="rect">
            <a:avLst/>
          </a:prstGeom>
        </p:spPr>
      </p:pic>
    </p:spTree>
    <p:extLst>
      <p:ext uri="{BB962C8B-B14F-4D97-AF65-F5344CB8AC3E}">
        <p14:creationId xmlns:p14="http://schemas.microsoft.com/office/powerpoint/2010/main" val="2643464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3202381912"/>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html</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documento HTML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body</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o corpo do documento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&lt;h1&gt; a &lt;h6&gt;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título 1 a título 6</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&lt;p&gt;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parágrafo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Insere uma única quebra de linha</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filete horizontal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comentário</a:t>
                      </a:r>
                    </a:p>
                  </a:txBody>
                  <a:tcPr anchor="ctr"/>
                </a:tc>
              </a:tr>
            </a:tbl>
          </a:graphicData>
        </a:graphic>
      </p:graphicFrame>
    </p:spTree>
    <p:extLst>
      <p:ext uri="{BB962C8B-B14F-4D97-AF65-F5344CB8AC3E}">
        <p14:creationId xmlns:p14="http://schemas.microsoft.com/office/powerpoint/2010/main" val="3306480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715445685"/>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&lt;b&gt;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negrito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itálico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div</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Divisão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img</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Imagem</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ul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Lista não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ol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&lt;li&gt;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a:t>
                      </a:r>
                      <a:endParaRPr lang="pt-BR" dirty="0">
                        <a:effectLst/>
                        <a:latin typeface="Cascadia Code" panose="020B0609020000020004" pitchFamily="49" charset="0"/>
                        <a:cs typeface="Cascadia Code" panose="020B0609020000020004" pitchFamily="49" charset="0"/>
                      </a:endParaRPr>
                    </a:p>
                  </a:txBody>
                  <a:tcPr anchor="ctr"/>
                </a:tc>
              </a:tr>
            </a:tbl>
          </a:graphicData>
        </a:graphic>
      </p:graphicFrame>
    </p:spTree>
    <p:extLst>
      <p:ext uri="{BB962C8B-B14F-4D97-AF65-F5344CB8AC3E}">
        <p14:creationId xmlns:p14="http://schemas.microsoft.com/office/powerpoint/2010/main" val="57087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83890" y="671554"/>
            <a:ext cx="3817071"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Estilização</a:t>
            </a:r>
            <a:endParaRPr lang="pt-BR" sz="4400" b="1" dirty="0">
              <a:latin typeface="Cascadia Mono" panose="020B0609020000020004" pitchFamily="49" charset="0"/>
              <a:cs typeface="Cascadia Mono" panose="020B0609020000020004" pitchFamily="49" charset="0"/>
            </a:endParaRPr>
          </a:p>
        </p:txBody>
      </p:sp>
      <p:pic>
        <p:nvPicPr>
          <p:cNvPr id="2050" name="Picture 2" descr="God of War Ragnarok está com novas armaduras; confi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852" y="1775397"/>
            <a:ext cx="7665198" cy="43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147289"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765668" y="2603157"/>
            <a:ext cx="8674894"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err="1" smtClean="0">
                <a:latin typeface="Cascadia Mono" panose="020B0609020000020004" pitchFamily="49" charset="0"/>
                <a:cs typeface="Cascadia Mono" panose="020B0609020000020004" pitchFamily="49" charset="0"/>
              </a:rPr>
              <a:t>Cascadind</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Style</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Sheet</a:t>
            </a:r>
            <a:r>
              <a:rPr lang="pt-BR" dirty="0" smtClean="0">
                <a:latin typeface="Cascadia Mono" panose="020B0609020000020004" pitchFamily="49" charset="0"/>
                <a:cs typeface="Cascadia Mono" panose="020B0609020000020004" pitchFamily="49" charset="0"/>
              </a:rPr>
              <a:t> – folha de estilos em cascata</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Funciona em conjunto com o HTML</a:t>
            </a:r>
            <a:endParaRPr lang="pt-BR" dirty="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Dá características visuais para as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a:lnSpc>
                <a:spcPct val="200000"/>
              </a:lnSpc>
            </a:pPr>
            <a:endParaRPr lang="pt-BR" dirty="0" smtClean="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223370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734901" y="757017"/>
            <a:ext cx="8770350"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Sintaxe e inclusão do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1734901" y="1736382"/>
            <a:ext cx="9697737" cy="2554545"/>
          </a:xfrm>
          <a:prstGeom prst="rect">
            <a:avLst/>
          </a:prstGeom>
          <a:noFill/>
        </p:spPr>
        <p:txBody>
          <a:bodyPr wrap="square" rtlCol="0">
            <a:spAutoFit/>
          </a:bodyPr>
          <a:lstStyle/>
          <a:p>
            <a:pPr>
              <a:lnSpc>
                <a:spcPct val="200000"/>
              </a:lnSpc>
            </a:pPr>
            <a:r>
              <a:rPr lang="pt-BR" sz="2000" dirty="0">
                <a:latin typeface="Cascadia Code" panose="020B0609020000020004" pitchFamily="49" charset="0"/>
                <a:cs typeface="Cascadia Code" panose="020B0609020000020004" pitchFamily="49" charset="0"/>
              </a:rPr>
              <a:t>A sintaxe do CSS é bem simples: é uma declaração de propriedades e valores separados por um sinal de dois pontos “:”, e cada propriedade é separada por um sinal de ponto e vírgula “;”. Por exemplo: </a:t>
            </a:r>
            <a:endParaRPr lang="pt-BR" sz="2000" dirty="0" smtClean="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33" y="3533775"/>
            <a:ext cx="4250641" cy="3771900"/>
          </a:xfrm>
          <a:prstGeom prst="rect">
            <a:avLst/>
          </a:prstGeom>
        </p:spPr>
      </p:pic>
    </p:spTree>
    <p:extLst>
      <p:ext uri="{BB962C8B-B14F-4D97-AF65-F5344CB8AC3E}">
        <p14:creationId xmlns:p14="http://schemas.microsoft.com/office/powerpoint/2010/main" val="131303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75005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dentro do arquivo HTML</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931749" y="1546911"/>
            <a:ext cx="2466396" cy="707886"/>
          </a:xfrm>
          <a:prstGeom prst="rect">
            <a:avLst/>
          </a:prstGeom>
          <a:noFill/>
        </p:spPr>
        <p:txBody>
          <a:bodyPr wrap="square" rtlCol="0">
            <a:spAutoFit/>
          </a:bodyPr>
          <a:lstStyle/>
          <a:p>
            <a:pPr>
              <a:lnSpc>
                <a:spcPct val="200000"/>
              </a:lnSpc>
            </a:pPr>
            <a:r>
              <a:rPr lang="pt-BR" sz="2000" dirty="0" err="1" smtClean="0">
                <a:latin typeface="Cascadia Code" panose="020B0609020000020004" pitchFamily="49" charset="0"/>
                <a:cs typeface="Cascadia Code" panose="020B0609020000020004" pitchFamily="49" charset="0"/>
              </a:rPr>
              <a:t>Tag</a:t>
            </a:r>
            <a:r>
              <a:rPr lang="pt-BR" sz="2000" dirty="0" smtClean="0">
                <a:latin typeface="Cascadia Code" panose="020B0609020000020004" pitchFamily="49" charset="0"/>
                <a:cs typeface="Cascadia Code" panose="020B0609020000020004" pitchFamily="49" charset="0"/>
              </a:rPr>
              <a:t> &lt;</a:t>
            </a:r>
            <a:r>
              <a:rPr lang="pt-BR" sz="2000" dirty="0" err="1" smtClean="0">
                <a:latin typeface="Cascadia Code" panose="020B0609020000020004" pitchFamily="49" charset="0"/>
                <a:cs typeface="Cascadia Code" panose="020B0609020000020004" pitchFamily="49" charset="0"/>
              </a:rPr>
              <a:t>style</a:t>
            </a:r>
            <a:r>
              <a:rPr lang="pt-BR" sz="2000" dirty="0" smtClean="0">
                <a:latin typeface="Cascadia Code" panose="020B0609020000020004" pitchFamily="49" charset="0"/>
                <a:cs typeface="Cascadia Code" panose="020B0609020000020004" pitchFamily="49" charset="0"/>
              </a:rPr>
              <a:t>&gt; :</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45" y="1799722"/>
            <a:ext cx="5283598" cy="4735970"/>
          </a:xfrm>
          <a:prstGeom prst="rect">
            <a:avLst/>
          </a:prstGeom>
        </p:spPr>
      </p:pic>
    </p:spTree>
    <p:extLst>
      <p:ext uri="{BB962C8B-B14F-4D97-AF65-F5344CB8AC3E}">
        <p14:creationId xmlns:p14="http://schemas.microsoft.com/office/powerpoint/2010/main" val="1476267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1020966"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a:t>
            </a:r>
            <a:r>
              <a:rPr lang="pt-BR" sz="3600" dirty="0" smtClean="0">
                <a:latin typeface="Cascadia Code" panose="020B0609020000020004" pitchFamily="49" charset="0"/>
                <a:cs typeface="Cascadia Code" panose="020B0609020000020004" pitchFamily="49" charset="0"/>
              </a:rPr>
              <a:t>como um arquivo externo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453954" y="1612789"/>
            <a:ext cx="7750932" cy="415498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sz="1600" dirty="0" smtClean="0">
                <a:latin typeface="Cascadia Code" panose="020B0609020000020004" pitchFamily="49" charset="0"/>
                <a:cs typeface="Cascadia Code" panose="020B0609020000020004" pitchFamily="49" charset="0"/>
              </a:rPr>
              <a:t>Dentro da pasta do nosso projeto, criar um arquivo chamado style.css</a:t>
            </a:r>
            <a:endParaRPr lang="pt-BR" sz="1600"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A principal vantagem dessa abordagem é que além de deixar o projeto mais </a:t>
            </a:r>
            <a:r>
              <a:rPr lang="pt-BR" sz="1600" dirty="0" smtClean="0">
                <a:latin typeface="Cascadia Code" panose="020B0609020000020004" pitchFamily="49" charset="0"/>
                <a:cs typeface="Cascadia Code" panose="020B0609020000020004" pitchFamily="49" charset="0"/>
              </a:rPr>
              <a:t>organizado</a:t>
            </a:r>
            <a:r>
              <a:rPr lang="pt-BR" sz="1600" dirty="0">
                <a:latin typeface="Cascadia Code" panose="020B0609020000020004" pitchFamily="49" charset="0"/>
                <a:cs typeface="Cascadia Code" panose="020B0609020000020004" pitchFamily="49" charset="0"/>
              </a:rPr>
              <a:t>, a mesma folha de estilo pode ser utilizada em diversos documentos.</a:t>
            </a: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Para referenciarmos o CSS em um arquivo separado utilizamos 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&lt;link&gt; </a:t>
            </a:r>
            <a:r>
              <a:rPr lang="pt-BR" sz="1600" dirty="0" smtClean="0">
                <a:latin typeface="Cascadia Code" panose="020B0609020000020004" pitchFamily="49" charset="0"/>
                <a:cs typeface="Cascadia Code" panose="020B0609020000020004" pitchFamily="49" charset="0"/>
              </a:rPr>
              <a:t>dentro </a:t>
            </a:r>
            <a:r>
              <a:rPr lang="pt-BR" sz="1600" dirty="0">
                <a:latin typeface="Cascadia Code" panose="020B0609020000020004" pitchFamily="49" charset="0"/>
                <a:cs typeface="Cascadia Code" panose="020B0609020000020004" pitchFamily="49" charset="0"/>
              </a:rPr>
              <a:t>da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a:t>
            </a:r>
            <a:r>
              <a:rPr lang="pt-BR" sz="1600" dirty="0" err="1">
                <a:latin typeface="Cascadia Code" panose="020B0609020000020004" pitchFamily="49" charset="0"/>
                <a:cs typeface="Cascadia Code" panose="020B0609020000020004" pitchFamily="49" charset="0"/>
              </a:rPr>
              <a:t>head</a:t>
            </a:r>
            <a:r>
              <a:rPr lang="pt-BR" sz="1600" dirty="0">
                <a:latin typeface="Cascadia Code" panose="020B0609020000020004" pitchFamily="49" charset="0"/>
                <a:cs typeface="Cascadia Code" panose="020B0609020000020004" pitchFamily="49" charset="0"/>
              </a:rPr>
              <a:t>&gt; do documento HTML.</a:t>
            </a:r>
            <a:endParaRPr lang="pt-BR" sz="1600"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endParaRPr lang="pt-BR" sz="2000" dirty="0" smtClean="0">
              <a:latin typeface="Cascadia Code" panose="020B0609020000020004" pitchFamily="49" charset="0"/>
              <a:cs typeface="Cascadia Code" panose="020B0609020000020004" pitchFamily="49" charset="0"/>
            </a:endParaRPr>
          </a:p>
        </p:txBody>
      </p:sp>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12" y="4076185"/>
            <a:ext cx="5351277" cy="2781815"/>
          </a:xfrm>
          <a:prstGeom prst="rect">
            <a:avLst/>
          </a:prstGeom>
        </p:spPr>
      </p:pic>
    </p:spTree>
    <p:extLst>
      <p:ext uri="{BB962C8B-B14F-4D97-AF65-F5344CB8AC3E}">
        <p14:creationId xmlns:p14="http://schemas.microsoft.com/office/powerpoint/2010/main" val="1599061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20824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Definindo as dimensões de um elemento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34163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a:t>
            </a:r>
            <a:r>
              <a:rPr lang="pt-BR" dirty="0" err="1" smtClean="0">
                <a:latin typeface="Cascadia Code" panose="020B0609020000020004" pitchFamily="49" charset="0"/>
                <a:cs typeface="Cascadia Code" panose="020B0609020000020004" pitchFamily="49" charset="0"/>
              </a:rPr>
              <a:t>height</a:t>
            </a:r>
            <a:r>
              <a:rPr lang="pt-BR" dirty="0" smtClean="0">
                <a:latin typeface="Cascadia Code" panose="020B0609020000020004" pitchFamily="49" charset="0"/>
                <a:cs typeface="Cascadia Code" panose="020B0609020000020004" pitchFamily="49" charset="0"/>
              </a:rPr>
              <a:t> (altura) </a:t>
            </a:r>
            <a:r>
              <a:rPr lang="pt-BR" dirty="0">
                <a:latin typeface="Cascadia Code" panose="020B0609020000020004" pitchFamily="49" charset="0"/>
                <a:cs typeface="Cascadia Code" panose="020B0609020000020004" pitchFamily="49" charset="0"/>
              </a:rPr>
              <a:t>e </a:t>
            </a:r>
            <a:r>
              <a:rPr lang="pt-BR" dirty="0" err="1" smtClean="0">
                <a:latin typeface="Cascadia Code" panose="020B0609020000020004" pitchFamily="49" charset="0"/>
                <a:cs typeface="Cascadia Code" panose="020B0609020000020004" pitchFamily="49" charset="0"/>
              </a:rPr>
              <a:t>width</a:t>
            </a:r>
            <a:r>
              <a:rPr lang="pt-BR" dirty="0" smtClean="0">
                <a:latin typeface="Cascadia Code" panose="020B0609020000020004" pitchFamily="49" charset="0"/>
                <a:cs typeface="Cascadia Code" panose="020B0609020000020004" pitchFamily="49" charset="0"/>
              </a:rPr>
              <a:t> (largura) </a:t>
            </a:r>
            <a:r>
              <a:rPr lang="pt-BR" dirty="0">
                <a:latin typeface="Cascadia Code" panose="020B0609020000020004" pitchFamily="49" charset="0"/>
                <a:cs typeface="Cascadia Code" panose="020B0609020000020004" pitchFamily="49" charset="0"/>
              </a:rPr>
              <a:t>são usadas para definir </a:t>
            </a:r>
            <a:r>
              <a:rPr lang="pt-BR" dirty="0" smtClean="0">
                <a:latin typeface="Cascadia Code" panose="020B0609020000020004" pitchFamily="49" charset="0"/>
                <a:cs typeface="Cascadia Code" panose="020B0609020000020004" pitchFamily="49" charset="0"/>
              </a:rPr>
              <a:t>As dimensões de </a:t>
            </a:r>
            <a:r>
              <a:rPr lang="pt-BR" dirty="0">
                <a:latin typeface="Cascadia Code" panose="020B0609020000020004" pitchFamily="49" charset="0"/>
                <a:cs typeface="Cascadia Code" panose="020B0609020000020004" pitchFamily="49" charset="0"/>
              </a:rPr>
              <a:t>um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altura e largura não incluem preenchimento, bordas ou margens. Ele define a altura/largura da área dentro do preenchimento, borda e margem do elemento.</a:t>
            </a:r>
          </a:p>
        </p:txBody>
      </p:sp>
      <p:pic>
        <p:nvPicPr>
          <p:cNvPr id="3" name="Imagem 2"/>
          <p:cNvPicPr>
            <a:picLocks noChangeAspect="1"/>
          </p:cNvPicPr>
          <p:nvPr/>
        </p:nvPicPr>
        <p:blipFill>
          <a:blip r:embed="rId3"/>
          <a:stretch>
            <a:fillRect/>
          </a:stretch>
        </p:blipFill>
        <p:spPr>
          <a:xfrm>
            <a:off x="8221362" y="2446120"/>
            <a:ext cx="3657600" cy="1733550"/>
          </a:xfrm>
          <a:prstGeom prst="rect">
            <a:avLst/>
          </a:prstGeom>
        </p:spPr>
      </p:pic>
    </p:spTree>
    <p:extLst>
      <p:ext uri="{BB962C8B-B14F-4D97-AF65-F5344CB8AC3E}">
        <p14:creationId xmlns:p14="http://schemas.microsoft.com/office/powerpoint/2010/main" val="956296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235192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Exemplo: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563680"/>
          </a:xfrm>
          <a:prstGeom prst="rect">
            <a:avLst/>
          </a:prstGeom>
          <a:noFill/>
        </p:spPr>
        <p:txBody>
          <a:bodyPr wrap="square" rtlCol="0">
            <a:spAutoFit/>
          </a:bodyPr>
          <a:lstStyle/>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37" y="1310615"/>
            <a:ext cx="4790497" cy="4055591"/>
          </a:xfrm>
          <a:prstGeom prst="rect">
            <a:avLst/>
          </a:prstGeom>
        </p:spPr>
      </p:pic>
    </p:spTree>
    <p:extLst>
      <p:ext uri="{BB962C8B-B14F-4D97-AF65-F5344CB8AC3E}">
        <p14:creationId xmlns:p14="http://schemas.microsoft.com/office/powerpoint/2010/main" val="2679929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424827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Margem - </a:t>
            </a:r>
            <a:r>
              <a:rPr lang="pt-BR" sz="3600" dirty="0" err="1" smtClean="0">
                <a:latin typeface="Cascadia Code" panose="020B0609020000020004" pitchFamily="49" charset="0"/>
                <a:cs typeface="Cascadia Code" panose="020B0609020000020004" pitchFamily="49" charset="0"/>
              </a:rPr>
              <a:t>Margin</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222567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margem CSS são usadas para criar espaço ao redor dos elementos, fora de quaisquer bordas definidas. CSS tem propriedades para especificar a margem de cada lado de um elemento:</a:t>
            </a:r>
          </a:p>
        </p:txBody>
      </p:sp>
      <p:sp>
        <p:nvSpPr>
          <p:cNvPr id="6" name="Retângulo 5"/>
          <p:cNvSpPr/>
          <p:nvPr/>
        </p:nvSpPr>
        <p:spPr>
          <a:xfrm>
            <a:off x="1009643" y="4257588"/>
            <a:ext cx="2358338"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CSS Margins &amp; Paddings Lesson | Ux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324" y="1937183"/>
            <a:ext cx="3708532" cy="231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46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smtClean="0">
                <a:latin typeface="Cascadia Code" panose="020B0609020000020004" pitchFamily="49" charset="0"/>
                <a:cs typeface="Cascadia Code" panose="020B0609020000020004" pitchFamily="49" charset="0"/>
              </a:rPr>
              <a:t>Estágios da aventura</a:t>
            </a:r>
            <a:endParaRPr lang="pt-BR" sz="3200" dirty="0">
              <a:latin typeface="Cascadia Code" panose="020B0609020000020004" pitchFamily="49" charset="0"/>
              <a:cs typeface="Cascadia Code" panose="020B0609020000020004" pitchFamily="49" charset="0"/>
            </a:endParaRPr>
          </a:p>
        </p:txBody>
      </p:sp>
      <p:sp>
        <p:nvSpPr>
          <p:cNvPr id="3" name="Espaço Reservado para Conteúdo 2"/>
          <p:cNvSpPr>
            <a:spLocks noGrp="1"/>
          </p:cNvSpPr>
          <p:nvPr>
            <p:ph idx="1"/>
          </p:nvPr>
        </p:nvSpPr>
        <p:spPr>
          <a:xfrm>
            <a:off x="352168" y="1908004"/>
            <a:ext cx="6477000" cy="4351338"/>
          </a:xfrm>
        </p:spPr>
        <p:txBody>
          <a:bodyPr>
            <a:normAutofit/>
          </a:bodyPr>
          <a:lstStyle/>
          <a:p>
            <a:r>
              <a:rPr lang="pt-BR" dirty="0">
                <a:latin typeface="Cascadia Code" panose="020B0609020000020004" pitchFamily="49" charset="0"/>
                <a:cs typeface="Cascadia Code" panose="020B0609020000020004" pitchFamily="49" charset="0"/>
              </a:rPr>
              <a:t>O início</a:t>
            </a:r>
          </a:p>
          <a:p>
            <a:pPr lvl="1"/>
            <a:r>
              <a:rPr lang="pt-BR" sz="2000" dirty="0" smtClean="0">
                <a:latin typeface="Cascadia Code" panose="020B0609020000020004" pitchFamily="49" charset="0"/>
                <a:cs typeface="Cascadia Code" panose="020B0609020000020004" pitchFamily="49" charset="0"/>
              </a:rPr>
              <a:t>Configuração </a:t>
            </a:r>
            <a:r>
              <a:rPr lang="pt-BR" sz="2000" dirty="0">
                <a:latin typeface="Cascadia Code" panose="020B0609020000020004" pitchFamily="49" charset="0"/>
                <a:cs typeface="Cascadia Code" panose="020B0609020000020004" pitchFamily="49" charset="0"/>
              </a:rPr>
              <a:t>do </a:t>
            </a:r>
            <a:r>
              <a:rPr lang="pt-BR" sz="2000" dirty="0" smtClean="0">
                <a:latin typeface="Cascadia Code" panose="020B0609020000020004" pitchFamily="49" charset="0"/>
                <a:cs typeface="Cascadia Code" panose="020B0609020000020004" pitchFamily="49" charset="0"/>
              </a:rPr>
              <a:t>ambiente</a:t>
            </a:r>
          </a:p>
          <a:p>
            <a:pPr lvl="1"/>
            <a:r>
              <a:rPr lang="pt-BR" sz="2000" dirty="0">
                <a:latin typeface="Cascadia Code" panose="020B0609020000020004" pitchFamily="49" charset="0"/>
                <a:cs typeface="Cascadia Code" panose="020B0609020000020004" pitchFamily="49" charset="0"/>
              </a:rPr>
              <a:t>Explicando o que é HTML, CSS e </a:t>
            </a:r>
            <a:r>
              <a:rPr lang="pt-BR" sz="2000" dirty="0" err="1" smtClean="0">
                <a:latin typeface="Cascadia Code" panose="020B0609020000020004" pitchFamily="49" charset="0"/>
                <a:cs typeface="Cascadia Code" panose="020B0609020000020004" pitchFamily="49" charset="0"/>
              </a:rPr>
              <a:t>Js</a:t>
            </a:r>
            <a:endParaRPr lang="pt-BR" sz="2000" dirty="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Arquitetura do projeto </a:t>
            </a:r>
            <a:r>
              <a:rPr lang="pt-BR" sz="2000" dirty="0" err="1" smtClean="0">
                <a:latin typeface="Cascadia Code" panose="020B0609020000020004" pitchFamily="49" charset="0"/>
                <a:cs typeface="Cascadia Code" panose="020B0609020000020004" pitchFamily="49" charset="0"/>
              </a:rPr>
              <a:t>html</a:t>
            </a:r>
            <a:r>
              <a:rPr lang="pt-BR" sz="2000" dirty="0">
                <a:latin typeface="Cascadia Code" panose="020B0609020000020004" pitchFamily="49" charset="0"/>
                <a:cs typeface="Cascadia Code" panose="020B0609020000020004" pitchFamily="49" charset="0"/>
              </a:rPr>
              <a:t>,</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css</a:t>
            </a:r>
            <a:r>
              <a:rPr lang="pt-BR" sz="2000" dirty="0" smtClean="0">
                <a:latin typeface="Cascadia Code" panose="020B0609020000020004" pitchFamily="49" charset="0"/>
                <a:cs typeface="Cascadia Code" panose="020B0609020000020004" pitchFamily="49" charset="0"/>
              </a:rPr>
              <a:t> e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Principais </a:t>
            </a:r>
            <a:r>
              <a:rPr lang="pt-BR" sz="2000" dirty="0" err="1" smtClean="0">
                <a:latin typeface="Cascadia Code" panose="020B0609020000020004" pitchFamily="49" charset="0"/>
                <a:cs typeface="Cascadia Code" panose="020B0609020000020004" pitchFamily="49" charset="0"/>
              </a:rPr>
              <a:t>tags</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html</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Estilização</a:t>
            </a:r>
          </a:p>
          <a:p>
            <a:pPr lvl="1"/>
            <a:r>
              <a:rPr lang="pt-BR" sz="2000" dirty="0" err="1" smtClean="0">
                <a:latin typeface="Cascadia Code" panose="020B0609020000020004" pitchFamily="49" charset="0"/>
                <a:cs typeface="Cascadia Code" panose="020B0609020000020004" pitchFamily="49" charset="0"/>
              </a:rPr>
              <a:t>Responsividade</a:t>
            </a:r>
            <a:endParaRPr lang="pt-BR" sz="2000" dirty="0">
              <a:latin typeface="Cascadia Code" panose="020B0609020000020004" pitchFamily="49" charset="0"/>
              <a:cs typeface="Cascadia Code" panose="020B0609020000020004" pitchFamily="49" charset="0"/>
            </a:endParaRPr>
          </a:p>
          <a:p>
            <a:pPr marL="810000" lvl="2" indent="0">
              <a:buNone/>
            </a:pPr>
            <a:endParaRPr lang="pt-BR" dirty="0" smtClean="0">
              <a:latin typeface="Cascadia Code" panose="020B0609020000020004" pitchFamily="49" charset="0"/>
              <a:cs typeface="Cascadia Code" panose="020B0609020000020004" pitchFamily="49" charset="0"/>
            </a:endParaRPr>
          </a:p>
          <a:p>
            <a:pPr marL="810000" lvl="2" indent="0">
              <a:buNone/>
            </a:pPr>
            <a:endParaRPr lang="pt-BR" dirty="0">
              <a:latin typeface="Cascadia Code" panose="020B0609020000020004" pitchFamily="49" charset="0"/>
              <a:cs typeface="Cascadia Code" panose="020B0609020000020004" pitchFamily="49" charset="0"/>
            </a:endParaRPr>
          </a:p>
          <a:p>
            <a:pPr lvl="1"/>
            <a:r>
              <a:rPr lang="pt-BR" sz="1600" dirty="0">
                <a:latin typeface="Cascadia Code" panose="020B0609020000020004" pitchFamily="49" charset="0"/>
                <a:cs typeface="Cascadia Code" panose="020B0609020000020004" pitchFamily="49" charset="0"/>
              </a:rPr>
              <a:t>Primeira </a:t>
            </a:r>
            <a:r>
              <a:rPr lang="pt-BR" sz="1600" dirty="0" smtClean="0">
                <a:latin typeface="Cascadia Code" panose="020B0609020000020004" pitchFamily="49" charset="0"/>
                <a:cs typeface="Cascadia Code" panose="020B0609020000020004" pitchFamily="49" charset="0"/>
              </a:rPr>
              <a:t>Missão “Montando seu Personagem” </a:t>
            </a:r>
            <a:r>
              <a:rPr lang="pt-BR" sz="1600" dirty="0">
                <a:latin typeface="Cascadia Code" panose="020B0609020000020004" pitchFamily="49" charset="0"/>
                <a:cs typeface="Cascadia Code" panose="020B0609020000020004" pitchFamily="49" charset="0"/>
              </a:rPr>
              <a:t>(</a:t>
            </a:r>
            <a:r>
              <a:rPr lang="pt-BR" sz="1600" dirty="0" smtClean="0">
                <a:latin typeface="Cascadia Code" panose="020B0609020000020004" pitchFamily="49" charset="0"/>
                <a:cs typeface="Cascadia Code" panose="020B0609020000020004" pitchFamily="49" charset="0"/>
              </a:rPr>
              <a:t>P1 - 30)</a:t>
            </a:r>
            <a:endParaRPr lang="pt-BR" sz="1600" dirty="0">
              <a:latin typeface="Cascadia Code" panose="020B0609020000020004" pitchFamily="49" charset="0"/>
              <a:cs typeface="Cascadia Code" panose="020B0609020000020004" pitchFamily="49" charset="0"/>
            </a:endParaRPr>
          </a:p>
          <a:p>
            <a:endParaRPr lang="pt-BR" dirty="0"/>
          </a:p>
        </p:txBody>
      </p:sp>
      <p:sp>
        <p:nvSpPr>
          <p:cNvPr id="4" name="Retângulo 3"/>
          <p:cNvSpPr/>
          <p:nvPr/>
        </p:nvSpPr>
        <p:spPr>
          <a:xfrm>
            <a:off x="6483179" y="1751485"/>
            <a:ext cx="6096000" cy="3847207"/>
          </a:xfrm>
          <a:prstGeom prst="rect">
            <a:avLst/>
          </a:prstGeom>
        </p:spPr>
        <p:txBody>
          <a:bodyPr>
            <a:spAutoFit/>
          </a:bodyPr>
          <a:lstStyle/>
          <a:p>
            <a:pPr marL="285750" indent="-285750">
              <a:buFont typeface="Arial" panose="020B0604020202020204" pitchFamily="34" charset="0"/>
              <a:buChar char="•"/>
            </a:pPr>
            <a:r>
              <a:rPr lang="pt-BR" sz="2800" dirty="0">
                <a:latin typeface="Cascadia Code" panose="020B0609020000020004" pitchFamily="49" charset="0"/>
                <a:cs typeface="Cascadia Code" panose="020B0609020000020004" pitchFamily="49" charset="0"/>
              </a:rPr>
              <a:t>O fim</a:t>
            </a: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Adicionando </a:t>
            </a:r>
            <a:r>
              <a:rPr lang="pt-BR" sz="2000" dirty="0" err="1" smtClean="0">
                <a:latin typeface="Cascadia Code" panose="020B0609020000020004" pitchFamily="49" charset="0"/>
                <a:cs typeface="Cascadia Code" panose="020B0609020000020004" pitchFamily="49" charset="0"/>
              </a:rPr>
              <a:t>Js</a:t>
            </a:r>
            <a:r>
              <a:rPr lang="pt-BR" sz="2000" dirty="0" smtClean="0">
                <a:latin typeface="Cascadia Code" panose="020B0609020000020004" pitchFamily="49" charset="0"/>
                <a:cs typeface="Cascadia Code" panose="020B0609020000020004" pitchFamily="49" charset="0"/>
              </a:rPr>
              <a:t> ao projeto</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Variáveis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Operadores lógicos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Arrays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Condicionais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Arrow </a:t>
            </a:r>
            <a:r>
              <a:rPr lang="pt-BR" sz="2000" dirty="0" err="1" smtClean="0">
                <a:latin typeface="Cascadia Code" panose="020B0609020000020004" pitchFamily="49" charset="0"/>
                <a:cs typeface="Cascadia Code" panose="020B0609020000020004" pitchFamily="49" charset="0"/>
              </a:rPr>
              <a:t>function</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Bootstrap</a:t>
            </a:r>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Última </a:t>
            </a:r>
            <a:r>
              <a:rPr lang="pt-BR" sz="1600" dirty="0" smtClean="0">
                <a:latin typeface="Cascadia Code" panose="020B0609020000020004" pitchFamily="49" charset="0"/>
                <a:cs typeface="Cascadia Code" panose="020B0609020000020004" pitchFamily="49" charset="0"/>
              </a:rPr>
              <a:t>Missão </a:t>
            </a:r>
            <a:r>
              <a:rPr lang="pt-BR" sz="1600" dirty="0">
                <a:latin typeface="Cascadia Code" panose="020B0609020000020004" pitchFamily="49" charset="0"/>
                <a:cs typeface="Cascadia Code" panose="020B0609020000020004" pitchFamily="49" charset="0"/>
              </a:rPr>
              <a:t>“</a:t>
            </a:r>
            <a:r>
              <a:rPr lang="pt-BR" sz="1600" dirty="0" err="1">
                <a:latin typeface="Cascadia Code" panose="020B0609020000020004" pitchFamily="49" charset="0"/>
                <a:cs typeface="Cascadia Code" panose="020B0609020000020004" pitchFamily="49" charset="0"/>
              </a:rPr>
              <a:t>Endgame</a:t>
            </a:r>
            <a:r>
              <a:rPr lang="pt-BR" sz="1600" dirty="0">
                <a:latin typeface="Cascadia Code" panose="020B0609020000020004" pitchFamily="49" charset="0"/>
                <a:cs typeface="Cascadia Code" panose="020B0609020000020004" pitchFamily="49" charset="0"/>
              </a:rPr>
              <a:t>” (P2 </a:t>
            </a:r>
            <a:r>
              <a:rPr lang="pt-BR" sz="1600" dirty="0" smtClean="0">
                <a:latin typeface="Cascadia Code" panose="020B0609020000020004" pitchFamily="49" charset="0"/>
                <a:cs typeface="Cascadia Code" panose="020B0609020000020004" pitchFamily="49" charset="0"/>
              </a:rPr>
              <a:t>- 60)</a:t>
            </a:r>
            <a:endParaRPr lang="pt-BR"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2766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488700" y="615654"/>
            <a:ext cx="587372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Espaçamento - </a:t>
            </a:r>
            <a:r>
              <a:rPr lang="pt-BR" sz="3600" dirty="0" err="1" smtClean="0">
                <a:latin typeface="Cascadia Code" panose="020B0609020000020004" pitchFamily="49" charset="0"/>
                <a:cs typeface="Cascadia Code" panose="020B0609020000020004" pitchFamily="49" charset="0"/>
              </a:rPr>
              <a:t>Padding</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714343" y="1744373"/>
            <a:ext cx="7750932" cy="277967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preenchimento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CSS são usadas para gerar espaço ao redor do conteúdo de um elemento, dentro de quaisquer bordas definidas. A manipulação do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funciona como a propriedade </a:t>
            </a: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a:t>
            </a:r>
            <a:endParaRPr lang="pt-BR" dirty="0">
              <a:latin typeface="Cascadia Code" panose="020B0609020000020004" pitchFamily="49" charset="0"/>
              <a:cs typeface="Cascadia Code" panose="020B0609020000020004" pitchFamily="49" charset="0"/>
            </a:endParaRPr>
          </a:p>
        </p:txBody>
      </p:sp>
      <p:sp>
        <p:nvSpPr>
          <p:cNvPr id="6" name="Retângulo 5"/>
          <p:cNvSpPr/>
          <p:nvPr/>
        </p:nvSpPr>
        <p:spPr>
          <a:xfrm>
            <a:off x="2648973" y="4661242"/>
            <a:ext cx="2492990"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56170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trol an element's width and height - Create Web Page Layouts With CSS -  OpenClassro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34" y="1044445"/>
            <a:ext cx="10582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144505" y="606619"/>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Seletores CSS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3" y="1678692"/>
            <a:ext cx="7750932" cy="452431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Os seletores são as coordenadas de localização do nosso </a:t>
            </a:r>
            <a:r>
              <a:rPr lang="pt-BR" dirty="0" smtClean="0">
                <a:latin typeface="Cascadia Code" panose="020B0609020000020004" pitchFamily="49" charset="0"/>
                <a:cs typeface="Cascadia Code" panose="020B0609020000020004" pitchFamily="49" charset="0"/>
              </a:rPr>
              <a:t>CSS.</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Eles especificam os elementos aos quais as regras de estilo CSS devem ser aplicadas. </a:t>
            </a:r>
            <a:endParaRPr lang="pt-BR" dirty="0" smtClean="0">
              <a:latin typeface="Cascadia Code" panose="020B0609020000020004" pitchFamily="49" charset="0"/>
              <a:cs typeface="Cascadia Code" panose="020B0609020000020004" pitchFamily="49" charset="0"/>
            </a:endParaRP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Classe</a:t>
            </a: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ID</a:t>
            </a:r>
          </a:p>
          <a:p>
            <a:pPr marL="800100" lvl="1"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Seletor de Atributo</a:t>
            </a:r>
          </a:p>
          <a:p>
            <a:pPr marL="342900" indent="-342900">
              <a:lnSpc>
                <a:spcPct val="200000"/>
              </a:lnSpc>
              <a:buFont typeface="Arial" panose="020B0604020202020204" pitchFamily="34" charset="0"/>
              <a:buChar char="•"/>
            </a:pPr>
            <a:endParaRPr lang="pt-BR" dirty="0" smtClean="0"/>
          </a:p>
        </p:txBody>
      </p:sp>
      <p:sp>
        <p:nvSpPr>
          <p:cNvPr id="6" name="CaixaDeTexto 5"/>
          <p:cNvSpPr txBox="1"/>
          <p:nvPr/>
        </p:nvSpPr>
        <p:spPr>
          <a:xfrm>
            <a:off x="9531931" y="4648150"/>
            <a:ext cx="3369276" cy="369332"/>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hlinkClick r:id="rId3"/>
              </a:rPr>
              <a:t>p</a:t>
            </a:r>
            <a:r>
              <a:rPr lang="pt-BR" dirty="0" smtClean="0">
                <a:latin typeface="Cascadia Code" panose="020B0609020000020004" pitchFamily="49" charset="0"/>
                <a:cs typeface="Cascadia Code" panose="020B0609020000020004" pitchFamily="49" charset="0"/>
                <a:hlinkClick r:id="rId3"/>
              </a:rPr>
              <a:t>ara saber mais</a:t>
            </a:r>
            <a:endParaRPr lang="pt-BR" dirty="0">
              <a:latin typeface="Cascadia Code" panose="020B0609020000020004" pitchFamily="49" charset="0"/>
              <a:cs typeface="Cascadia Code" panose="020B0609020000020004" pitchFamily="49" charset="0"/>
            </a:endParaRPr>
          </a:p>
        </p:txBody>
      </p:sp>
      <p:pic>
        <p:nvPicPr>
          <p:cNvPr id="1026"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922" y="4648150"/>
            <a:ext cx="1077826" cy="107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605823" y="614857"/>
            <a:ext cx="316464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CSS Resets </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2" y="1415213"/>
            <a:ext cx="9859818" cy="444166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Quando não especificamos nenhum estilo para nossos elementos HTML, o navegador utiliza uma série de estilos padrão, diferente para cada navegador</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Para evitar diferenças de layout entre navegadores, alguns desenvolvedores e empresas criaram alguns estilos que chamamos de CSS Reset. </a:t>
            </a:r>
            <a:endParaRPr lang="pt-BR"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A </a:t>
            </a:r>
            <a:r>
              <a:rPr lang="pt-BR" dirty="0">
                <a:latin typeface="Cascadia Code" panose="020B0609020000020004" pitchFamily="49" charset="0"/>
                <a:cs typeface="Cascadia Code" panose="020B0609020000020004" pitchFamily="49" charset="0"/>
              </a:rPr>
              <a:t>intenção é </a:t>
            </a:r>
            <a:r>
              <a:rPr lang="pt-BR" dirty="0" err="1">
                <a:latin typeface="Cascadia Code" panose="020B0609020000020004" pitchFamily="49" charset="0"/>
                <a:cs typeface="Cascadia Code" panose="020B0609020000020004" pitchFamily="49" charset="0"/>
              </a:rPr>
              <a:t>setar</a:t>
            </a:r>
            <a:r>
              <a:rPr lang="pt-BR" dirty="0">
                <a:latin typeface="Cascadia Code" panose="020B0609020000020004" pitchFamily="49" charset="0"/>
                <a:cs typeface="Cascadia Code" panose="020B0609020000020004" pitchFamily="49" charset="0"/>
              </a:rPr>
              <a:t> um valor básico para todas as características do CSS, sobrescrevendo totalmente os estilos padrão do navegador</a:t>
            </a:r>
            <a:endParaRPr lang="pt-BR" dirty="0" smtClean="0">
              <a:latin typeface="Cascadia Code" panose="020B0609020000020004" pitchFamily="49" charset="0"/>
              <a:cs typeface="Cascadia Code" panose="020B0609020000020004" pitchFamily="49" charset="0"/>
            </a:endParaRPr>
          </a:p>
        </p:txBody>
      </p:sp>
      <p:sp>
        <p:nvSpPr>
          <p:cNvPr id="3" name="CaixaDeTexto 2"/>
          <p:cNvSpPr txBox="1"/>
          <p:nvPr/>
        </p:nvSpPr>
        <p:spPr>
          <a:xfrm>
            <a:off x="560174" y="6274382"/>
            <a:ext cx="2553730" cy="307777"/>
          </a:xfrm>
          <a:prstGeom prst="rect">
            <a:avLst/>
          </a:prstGeom>
          <a:noFill/>
        </p:spPr>
        <p:txBody>
          <a:bodyPr wrap="square" rtlCol="0">
            <a:spAutoFit/>
          </a:bodyPr>
          <a:lstStyle/>
          <a:p>
            <a:r>
              <a:rPr lang="pt-BR" sz="1400" dirty="0">
                <a:latin typeface="Cascadia Code" panose="020B0609020000020004" pitchFamily="49" charset="0"/>
                <a:cs typeface="Cascadia Code" panose="020B0609020000020004" pitchFamily="49" charset="0"/>
                <a:hlinkClick r:id="rId3"/>
              </a:rPr>
              <a:t>p</a:t>
            </a:r>
            <a:r>
              <a:rPr lang="pt-BR" sz="1400" dirty="0" smtClean="0">
                <a:latin typeface="Cascadia Code" panose="020B0609020000020004" pitchFamily="49" charset="0"/>
                <a:cs typeface="Cascadia Code" panose="020B0609020000020004" pitchFamily="49" charset="0"/>
                <a:hlinkClick r:id="rId3"/>
              </a:rPr>
              <a:t>ara saber mais</a:t>
            </a:r>
            <a:endParaRPr lang="pt-BR" sz="1400" dirty="0">
              <a:latin typeface="Cascadia Code" panose="020B0609020000020004" pitchFamily="49" charset="0"/>
              <a:cs typeface="Cascadia Code" panose="020B0609020000020004" pitchFamily="49" charset="0"/>
            </a:endParaRPr>
          </a:p>
        </p:txBody>
      </p:sp>
      <p:pic>
        <p:nvPicPr>
          <p:cNvPr id="8"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9" y="6120357"/>
            <a:ext cx="615827" cy="61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86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75877" y="560130"/>
            <a:ext cx="64155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a:latin typeface="Cascadia Code" panose="020B0609020000020004" pitchFamily="49" charset="0"/>
                <a:cs typeface="Cascadia Code" panose="020B0609020000020004" pitchFamily="49" charset="0"/>
              </a:rPr>
              <a:t>B</a:t>
            </a:r>
            <a:r>
              <a:rPr lang="pt-BR" sz="3600" dirty="0" err="1" smtClean="0">
                <a:latin typeface="Cascadia Code" panose="020B0609020000020004" pitchFamily="49" charset="0"/>
                <a:cs typeface="Cascadia Code" panose="020B0609020000020004" pitchFamily="49" charset="0"/>
              </a:rPr>
              <a:t>lock</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vs</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Display é uma propriedade básica dos elementos HTML</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Toda </a:t>
            </a:r>
            <a:r>
              <a:rPr lang="pt-BR" dirty="0" err="1" smtClean="0">
                <a:latin typeface="Cascadia Code" panose="020B0609020000020004" pitchFamily="49" charset="0"/>
                <a:cs typeface="Cascadia Code" panose="020B0609020000020004" pitchFamily="49" charset="0"/>
              </a:rPr>
              <a:t>tag</a:t>
            </a:r>
            <a:r>
              <a:rPr lang="pt-BR" dirty="0" smtClean="0">
                <a:latin typeface="Cascadia Code" panose="020B0609020000020004" pitchFamily="49" charset="0"/>
                <a:cs typeface="Cascadia Code" panose="020B0609020000020004" pitchFamily="49" charset="0"/>
              </a:rPr>
              <a:t> HTML tem um display padrão, podendo ser </a:t>
            </a:r>
            <a:r>
              <a:rPr lang="pt-BR" dirty="0" err="1" smtClean="0">
                <a:latin typeface="Cascadia Code" panose="020B0609020000020004" pitchFamily="49" charset="0"/>
                <a:cs typeface="Cascadia Code" panose="020B0609020000020004" pitchFamily="49" charset="0"/>
              </a:rPr>
              <a:t>block</a:t>
            </a:r>
            <a:r>
              <a:rPr lang="pt-BR" dirty="0" smtClean="0">
                <a:latin typeface="Cascadia Code" panose="020B0609020000020004" pitchFamily="49" charset="0"/>
                <a:cs typeface="Cascadia Code" panose="020B0609020000020004" pitchFamily="49" charset="0"/>
              </a:rPr>
              <a:t> ou </a:t>
            </a:r>
            <a:r>
              <a:rPr lang="pt-BR" dirty="0" err="1" smtClean="0">
                <a:latin typeface="Cascadia Code" panose="020B0609020000020004" pitchFamily="49" charset="0"/>
                <a:cs typeface="Cascadia Code" panose="020B0609020000020004" pitchFamily="49" charset="0"/>
              </a:rPr>
              <a:t>inline</a:t>
            </a:r>
            <a:r>
              <a:rPr lang="pt-BR" dirty="0" smtClean="0">
                <a:latin typeface="Cascadia Code" panose="020B0609020000020004" pitchFamily="49" charset="0"/>
                <a:cs typeface="Cascadia Code" panose="020B0609020000020004" pitchFamily="49" charset="0"/>
              </a:rPr>
              <a:t>, por padrão</a:t>
            </a:r>
          </a:p>
        </p:txBody>
      </p:sp>
    </p:spTree>
    <p:extLst>
      <p:ext uri="{BB962C8B-B14F-4D97-AF65-F5344CB8AC3E}">
        <p14:creationId xmlns:p14="http://schemas.microsoft.com/office/powerpoint/2010/main" val="1830442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868382" y="527178"/>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Sempre vai iniciar em uma nova linha</a:t>
            </a:r>
            <a:r>
              <a:rPr lang="pt-BR" dirty="0">
                <a:latin typeface="Cascadia Code" panose="020B0609020000020004" pitchFamily="49" charset="0"/>
                <a:cs typeface="Cascadia Code" panose="020B0609020000020004" pitchFamily="49" charset="0"/>
              </a:rPr>
              <a:t> e ocupa toda a largura disponível (se estende para a esquerda e para a direita o máximo que pode). Abaixo, a lista com os elementos em nível de bloco no HTML </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46876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32928" y="535416"/>
            <a:ext cx="39773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20032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elemento em linha não começa em uma nova linha e só ocupa a largura necessária.</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81139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337512" y="494226"/>
            <a:ext cx="560281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356751" y="1358525"/>
            <a:ext cx="9859818" cy="507831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permite definir uma largura e altura no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Além disso,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as margens / preenchimentos superior e inferior são respeitados, mas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são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block</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adiciona uma quebra de linha após o elemento, então o elemento pode ficar próximo a outros elementos.</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17817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97737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Responsividade</a:t>
            </a:r>
            <a:endParaRPr lang="pt-BR" sz="3600" b="1" dirty="0">
              <a:latin typeface="Cascadia Code" panose="020B0609020000020004" pitchFamily="49" charset="0"/>
              <a:cs typeface="Cascadia Code" panose="020B0609020000020004" pitchFamily="49" charset="0"/>
            </a:endParaRPr>
          </a:p>
        </p:txBody>
      </p:sp>
      <p:pic>
        <p:nvPicPr>
          <p:cNvPr id="1026" name="Picture 2" descr="Responsividade no css. Cada dispositivo possue uma resolução… | by Rafael  Linhare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486" y="1555009"/>
            <a:ext cx="6130244" cy="478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2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CSS Media Queries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378565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Media query, nada mais é do que uma estrutura do CSS que permite aplicar estilizações especificas para uma página web de acordo com certas condições, fazendo assim com esta página possa se adequar ao layout de tela em diferentes tamanhos e tipos de mídia</a:t>
            </a:r>
            <a:r>
              <a:rPr lang="pt-BR" sz="2400" dirty="0" smtClean="0">
                <a:latin typeface="Cascadia Code" panose="020B0609020000020004"/>
              </a:rPr>
              <a:t>.</a:t>
            </a:r>
          </a:p>
          <a:p>
            <a:pPr marL="285750" indent="-285750">
              <a:buFont typeface="Arial" panose="020B0604020202020204" pitchFamily="34" charset="0"/>
              <a:buChar char="•"/>
            </a:pPr>
            <a:endParaRPr lang="pt-BR" sz="2400" dirty="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Ele usa a @media para incluir um bloco de propriedades CSS somente se uma determinada condição for verdadeira.</a:t>
            </a:r>
            <a:endParaRPr lang="pt-BR" sz="2400" dirty="0">
              <a:latin typeface="Cascadia Code" panose="020B0609020000020004"/>
            </a:endParaRPr>
          </a:p>
        </p:txBody>
      </p:sp>
    </p:spTree>
    <p:extLst>
      <p:ext uri="{BB962C8B-B14F-4D97-AF65-F5344CB8AC3E}">
        <p14:creationId xmlns:p14="http://schemas.microsoft.com/office/powerpoint/2010/main" val="1397202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953700" y="575274"/>
            <a:ext cx="2284600" cy="523220"/>
          </a:xfrm>
          <a:prstGeom prst="rect">
            <a:avLst/>
          </a:prstGeom>
        </p:spPr>
        <p:txBody>
          <a:bodyPr wrap="none">
            <a:spAutoFit/>
          </a:bodyPr>
          <a:lstStyle/>
          <a:p>
            <a:r>
              <a:rPr lang="pt-BR" sz="2800" b="1" dirty="0">
                <a:latin typeface="Cascadia Mono" panose="020B0609020000020004" pitchFamily="49" charset="0"/>
                <a:cs typeface="Cascadia Mono" panose="020B0609020000020004" pitchFamily="49" charset="0"/>
              </a:rPr>
              <a:t>Avaliações</a:t>
            </a:r>
          </a:p>
        </p:txBody>
      </p:sp>
      <p:sp>
        <p:nvSpPr>
          <p:cNvPr id="7" name="Espaço Reservado para Conteúdo 2">
            <a:extLst>
              <a:ext uri="{FF2B5EF4-FFF2-40B4-BE49-F238E27FC236}">
                <a16:creationId xmlns="" xmlns:a16="http://schemas.microsoft.com/office/drawing/2014/main" id="{55CB90D7-5F6F-75F8-D602-DA92F76C24A2}"/>
              </a:ext>
            </a:extLst>
          </p:cNvPr>
          <p:cNvSpPr txBox="1">
            <a:spLocks/>
          </p:cNvSpPr>
          <p:nvPr/>
        </p:nvSpPr>
        <p:spPr>
          <a:xfrm>
            <a:off x="6412377"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800" smtClean="0">
                <a:latin typeface="Cascadia Code" panose="020B0609020000020004" pitchFamily="49" charset="0"/>
                <a:cs typeface="Cascadia Code" panose="020B0609020000020004" pitchFamily="49" charset="0"/>
              </a:rPr>
              <a:t>Endgame (grupo)</a:t>
            </a:r>
            <a:endParaRPr lang="pt-BR" sz="1800" dirty="0">
              <a:latin typeface="Cascadia Code" panose="020B0609020000020004" pitchFamily="49" charset="0"/>
              <a:cs typeface="Cascadia Code" panose="020B0609020000020004" pitchFamily="49" charset="0"/>
            </a:endParaRPr>
          </a:p>
        </p:txBody>
      </p:sp>
      <p:sp>
        <p:nvSpPr>
          <p:cNvPr id="10" name="Espaço Reservado para Conteúdo 2">
            <a:extLst>
              <a:ext uri="{FF2B5EF4-FFF2-40B4-BE49-F238E27FC236}">
                <a16:creationId xmlns="" xmlns:a16="http://schemas.microsoft.com/office/drawing/2014/main" id="{55CB90D7-5F6F-75F8-D602-DA92F76C24A2}"/>
              </a:ext>
            </a:extLst>
          </p:cNvPr>
          <p:cNvSpPr txBox="1">
            <a:spLocks/>
          </p:cNvSpPr>
          <p:nvPr/>
        </p:nvSpPr>
        <p:spPr>
          <a:xfrm>
            <a:off x="774852"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700" smtClean="0">
                <a:latin typeface="Cascadia Code" panose="020B0609020000020004" pitchFamily="49" charset="0"/>
                <a:cs typeface="Cascadia Code" panose="020B0609020000020004" pitchFamily="49" charset="0"/>
              </a:rPr>
              <a:t>Montando seu personagem (individual)</a:t>
            </a:r>
          </a:p>
          <a:p>
            <a:endParaRPr lang="pt-BR" dirty="0"/>
          </a:p>
        </p:txBody>
      </p:sp>
      <p:pic>
        <p:nvPicPr>
          <p:cNvPr id="6" name="Imagem 5">
            <a:extLst>
              <a:ext uri="{FF2B5EF4-FFF2-40B4-BE49-F238E27FC236}">
                <a16:creationId xmlns="" xmlns:a16="http://schemas.microsoft.com/office/drawing/2014/main" id="{7F545BE9-3DBD-BD69-9E99-C93A6CD8D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518662">
            <a:off x="10066970" y="3968531"/>
            <a:ext cx="1506012" cy="2330454"/>
          </a:xfrm>
          <a:prstGeom prst="rect">
            <a:avLst/>
          </a:prstGeom>
        </p:spPr>
      </p:pic>
      <p:pic>
        <p:nvPicPr>
          <p:cNvPr id="1026" name="Picture 2" descr="X-Men PNG Transparente - PNG 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182" y="4072061"/>
            <a:ext cx="2849035" cy="1919327"/>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1060946" y="2427854"/>
            <a:ext cx="4366054" cy="2031325"/>
          </a:xfrm>
          <a:prstGeom prst="rect">
            <a:avLst/>
          </a:prstGeom>
          <a:noFill/>
        </p:spPr>
        <p:txBody>
          <a:bodyPr wrap="square" rtlCol="0">
            <a:spAutoFit/>
          </a:bodyPr>
          <a:lstStyle/>
          <a:p>
            <a:pPr marL="285750"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Criar seu personagem (iniciar </a:t>
            </a:r>
            <a:r>
              <a:rPr lang="pt-BR" dirty="0">
                <a:latin typeface="Cascadia Code" panose="020B0609020000020004" pitchFamily="49" charset="0"/>
                <a:cs typeface="Cascadia Code" panose="020B0609020000020004" pitchFamily="49" charset="0"/>
              </a:rPr>
              <a:t>um projeto)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Armar e </a:t>
            </a:r>
            <a:r>
              <a:rPr lang="pt-BR" dirty="0" err="1">
                <a:latin typeface="Cascadia Code" panose="020B0609020000020004" pitchFamily="49" charset="0"/>
                <a:cs typeface="Cascadia Code" panose="020B0609020000020004" pitchFamily="49" charset="0"/>
              </a:rPr>
              <a:t>armadurar</a:t>
            </a:r>
            <a:r>
              <a:rPr lang="pt-BR" dirty="0">
                <a:latin typeface="Cascadia Code" panose="020B0609020000020004" pitchFamily="49" charset="0"/>
                <a:cs typeface="Cascadia Code" panose="020B0609020000020004" pitchFamily="49" charset="0"/>
              </a:rPr>
              <a:t> o seu </a:t>
            </a:r>
            <a:r>
              <a:rPr lang="pt-BR" dirty="0" smtClean="0">
                <a:latin typeface="Cascadia Code" panose="020B0609020000020004" pitchFamily="49" charset="0"/>
                <a:cs typeface="Cascadia Code" panose="020B0609020000020004" pitchFamily="49" charset="0"/>
              </a:rPr>
              <a:t>personagem </a:t>
            </a:r>
            <a:r>
              <a:rPr lang="pt-BR" dirty="0">
                <a:latin typeface="Cascadia Code" panose="020B0609020000020004" pitchFamily="49" charset="0"/>
                <a:cs typeface="Cascadia Code" panose="020B0609020000020004" pitchFamily="49" charset="0"/>
              </a:rPr>
              <a:t>(colocar as estruturas necessárias)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Vestir seu clone </a:t>
            </a:r>
            <a:r>
              <a:rPr lang="pt-BR" dirty="0" smtClean="0">
                <a:latin typeface="Cascadia Code" panose="020B0609020000020004" pitchFamily="49" charset="0"/>
                <a:cs typeface="Cascadia Code" panose="020B0609020000020004" pitchFamily="49" charset="0"/>
              </a:rPr>
              <a:t>(estilizar) </a:t>
            </a:r>
            <a:endParaRPr lang="pt-BR" dirty="0">
              <a:latin typeface="Cascadia Code" panose="020B0609020000020004" pitchFamily="49" charset="0"/>
              <a:cs typeface="Cascadia Code" panose="020B0609020000020004" pitchFamily="49" charset="0"/>
            </a:endParaRPr>
          </a:p>
          <a:p>
            <a:endParaRPr lang="pt-BR" dirty="0"/>
          </a:p>
        </p:txBody>
      </p:sp>
      <p:sp>
        <p:nvSpPr>
          <p:cNvPr id="3" name="CaixaDeTexto 2"/>
          <p:cNvSpPr txBox="1"/>
          <p:nvPr/>
        </p:nvSpPr>
        <p:spPr>
          <a:xfrm>
            <a:off x="6899942" y="2586681"/>
            <a:ext cx="4316627" cy="1200329"/>
          </a:xfrm>
          <a:prstGeom prst="rect">
            <a:avLst/>
          </a:prstGeom>
          <a:noFill/>
        </p:spPr>
        <p:txBody>
          <a:bodyPr wrap="square" rtlCol="0">
            <a:spAutoFit/>
          </a:bodyPr>
          <a:lstStyle/>
          <a:p>
            <a:r>
              <a:rPr lang="pt-BR" dirty="0" smtClean="0">
                <a:latin typeface="Cascadia Code" panose="020B0609020000020004" pitchFamily="49" charset="0"/>
                <a:cs typeface="Cascadia Code" panose="020B0609020000020004" pitchFamily="49" charset="0"/>
              </a:rPr>
              <a:t>Utilizando os conceitos aprendidos em aula, montar um projeto HTML, CSS e </a:t>
            </a:r>
            <a:r>
              <a:rPr lang="pt-BR" dirty="0" err="1" smtClean="0">
                <a:latin typeface="Cascadia Code" panose="020B0609020000020004" pitchFamily="49" charset="0"/>
                <a:cs typeface="Cascadia Code" panose="020B0609020000020004" pitchFamily="49" charset="0"/>
              </a:rPr>
              <a:t>JavaScript</a:t>
            </a:r>
            <a:r>
              <a:rPr lang="pt-BR" dirty="0" smtClean="0">
                <a:latin typeface="Cascadia Code" panose="020B0609020000020004" pitchFamily="49" charset="0"/>
                <a:cs typeface="Cascadia Code" panose="020B0609020000020004" pitchFamily="49" charset="0"/>
              </a:rPr>
              <a:t> completo.</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2393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53173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Mobile </a:t>
            </a:r>
            <a:r>
              <a:rPr lang="pt-BR" sz="3600" dirty="0" err="1" smtClean="0">
                <a:latin typeface="Cascadia Code" panose="020B0609020000020004" pitchFamily="49" charset="0"/>
                <a:cs typeface="Cascadia Code" panose="020B0609020000020004" pitchFamily="49" charset="0"/>
              </a:rPr>
              <a:t>First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Mobile </a:t>
            </a:r>
            <a:r>
              <a:rPr lang="pt-BR" sz="2400" dirty="0" err="1">
                <a:latin typeface="Cascadia Code" panose="020B0609020000020004"/>
              </a:rPr>
              <a:t>First</a:t>
            </a:r>
            <a:r>
              <a:rPr lang="pt-BR" sz="2400" dirty="0">
                <a:latin typeface="Cascadia Code" panose="020B0609020000020004"/>
              </a:rPr>
              <a:t> significa projetar para dispositivos móveis antes de projetar para desktop ou qualquer outro dispositivo (isso tornará a exibição da página mais rápida em dispositivos menores).</a:t>
            </a:r>
          </a:p>
          <a:p>
            <a:endParaRPr lang="pt-BR" sz="2400" dirty="0">
              <a:latin typeface="Cascadia Code" panose="020B0609020000020004"/>
            </a:endParaRPr>
          </a:p>
        </p:txBody>
      </p:sp>
    </p:spTree>
    <p:extLst>
      <p:ext uri="{BB962C8B-B14F-4D97-AF65-F5344CB8AC3E}">
        <p14:creationId xmlns:p14="http://schemas.microsoft.com/office/powerpoint/2010/main" val="411318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410125" y="632421"/>
            <a:ext cx="297389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pic>
        <p:nvPicPr>
          <p:cNvPr id="2050" name="Picture 2" descr="Top 40+ Javascript Memes|Programming Humor :D - Flatlogic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245" y="1462491"/>
            <a:ext cx="63436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59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10267" y="564055"/>
            <a:ext cx="52052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Tipos de variáveis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5496" y="1709160"/>
            <a:ext cx="9477286" cy="1938992"/>
          </a:xfrm>
          <a:prstGeom prst="rect">
            <a:avLst/>
          </a:prstGeom>
          <a:noFill/>
        </p:spPr>
        <p:txBody>
          <a:bodyPr wrap="square" rtlCol="0">
            <a:spAutoFit/>
          </a:bodyPr>
          <a:lstStyle/>
          <a:p>
            <a:r>
              <a:rPr lang="pt-BR" sz="2400" dirty="0">
                <a:latin typeface="Cascadia Code" panose="020B0609020000020004"/>
              </a:rPr>
              <a:t>No </a:t>
            </a:r>
            <a:r>
              <a:rPr lang="pt-BR" sz="2400" dirty="0" err="1">
                <a:latin typeface="Cascadia Code" panose="020B0609020000020004"/>
              </a:rPr>
              <a:t>JavaScript</a:t>
            </a:r>
            <a:r>
              <a:rPr lang="pt-BR" sz="2400" dirty="0">
                <a:latin typeface="Cascadia Code" panose="020B0609020000020004"/>
              </a:rPr>
              <a:t> a </a:t>
            </a:r>
            <a:r>
              <a:rPr lang="pt-BR" sz="2400" b="1" dirty="0" err="1">
                <a:latin typeface="Cascadia Code" panose="020B0609020000020004"/>
              </a:rPr>
              <a:t>tipagem</a:t>
            </a:r>
            <a:r>
              <a:rPr lang="pt-BR" sz="2400" b="1" dirty="0">
                <a:latin typeface="Cascadia Code" panose="020B0609020000020004"/>
              </a:rPr>
              <a:t> é dinâmica</a:t>
            </a:r>
            <a:r>
              <a:rPr lang="pt-BR" sz="2400" dirty="0">
                <a:latin typeface="Cascadia Code" panose="020B0609020000020004"/>
              </a:rPr>
              <a:t>, por isso não é necessário declarar o tipo de uma </a:t>
            </a:r>
            <a:r>
              <a:rPr lang="pt-BR" sz="2400" b="1" dirty="0" smtClean="0">
                <a:latin typeface="Cascadia Code" panose="020B0609020000020004"/>
              </a:rPr>
              <a:t>variável</a:t>
            </a:r>
            <a:r>
              <a:rPr lang="pt-BR" sz="2400" dirty="0" smtClean="0">
                <a:latin typeface="Cascadia Code" panose="020B0609020000020004"/>
              </a:rPr>
              <a:t>, basta </a:t>
            </a:r>
            <a:r>
              <a:rPr lang="pt-BR" sz="2400" dirty="0">
                <a:latin typeface="Cascadia Code" panose="020B0609020000020004"/>
              </a:rPr>
              <a:t>atribuir seu valor e a linguagem assume se é uma sequência de caracteres, números, indefinido ou </a:t>
            </a:r>
            <a:r>
              <a:rPr lang="pt-BR" sz="2400" dirty="0" smtClean="0">
                <a:latin typeface="Cascadia Code" panose="020B0609020000020004"/>
              </a:rPr>
              <a:t>outras.</a:t>
            </a:r>
            <a:endParaRPr lang="pt-BR" sz="2400" dirty="0">
              <a:latin typeface="Cascadia Code" panose="020B0609020000020004"/>
            </a:endParaRPr>
          </a:p>
        </p:txBody>
      </p:sp>
      <p:sp>
        <p:nvSpPr>
          <p:cNvPr id="3" name="CaixaDeTexto 2"/>
          <p:cNvSpPr txBox="1"/>
          <p:nvPr/>
        </p:nvSpPr>
        <p:spPr>
          <a:xfrm>
            <a:off x="1344346" y="3827613"/>
            <a:ext cx="8985903" cy="2585323"/>
          </a:xfrm>
          <a:prstGeom prst="rect">
            <a:avLst/>
          </a:prstGeom>
          <a:noFill/>
        </p:spPr>
        <p:txBody>
          <a:bodyPr wrap="square" rtlCol="0">
            <a:spAutoFit/>
          </a:bodyPr>
          <a:lstStyle/>
          <a:p>
            <a:pPr marL="285750" indent="-285750">
              <a:buFont typeface="Arial" panose="020B0604020202020204" pitchFamily="34" charset="0"/>
              <a:buChar char="•"/>
            </a:pPr>
            <a:r>
              <a:rPr lang="pt-BR" dirty="0" err="1">
                <a:latin typeface="Cascadia Code" panose="020B0609020000020004"/>
              </a:rPr>
              <a:t>let</a:t>
            </a:r>
            <a:r>
              <a:rPr lang="pt-BR" dirty="0">
                <a:latin typeface="Cascadia Code" panose="020B0609020000020004"/>
              </a:rPr>
              <a:t> </a:t>
            </a:r>
            <a:r>
              <a:rPr lang="pt-BR" dirty="0" err="1">
                <a:latin typeface="Cascadia Code" panose="020B0609020000020004"/>
              </a:rPr>
              <a:t>variavelDeTexto</a:t>
            </a:r>
            <a:r>
              <a:rPr lang="pt-BR" dirty="0">
                <a:latin typeface="Cascadia Code" panose="020B0609020000020004"/>
              </a:rPr>
              <a:t> = 'texto qualquer</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 123</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 </a:t>
            </a:r>
            <a:r>
              <a:rPr lang="pt-BR" dirty="0" err="1">
                <a:latin typeface="Cascadia Code" panose="020B0609020000020004"/>
              </a:rPr>
              <a:t>true</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endParaRPr lang="pt-BR" dirty="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variavelDeTexto</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string</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number</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undefined</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boolean</a:t>
            </a:r>
            <a:endParaRPr lang="pt-BR" dirty="0">
              <a:latin typeface="Cascadia Code" panose="020B0609020000020004"/>
            </a:endParaRPr>
          </a:p>
        </p:txBody>
      </p:sp>
    </p:spTree>
    <p:extLst>
      <p:ext uri="{BB962C8B-B14F-4D97-AF65-F5344CB8AC3E}">
        <p14:creationId xmlns:p14="http://schemas.microsoft.com/office/powerpoint/2010/main" val="1732582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615509" y="529871"/>
            <a:ext cx="687880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Operadores lógicos em </a:t>
            </a:r>
            <a:r>
              <a:rPr lang="pt-BR" sz="3600" dirty="0" err="1" smtClean="0">
                <a:latin typeface="Cascadia Code" panose="020B0609020000020004" pitchFamily="49" charset="0"/>
                <a:cs typeface="Cascadia Code" panose="020B0609020000020004" pitchFamily="49" charset="0"/>
              </a:rPr>
              <a:t>js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895523" y="3963801"/>
            <a:ext cx="9477286" cy="1938992"/>
          </a:xfrm>
          <a:prstGeom prst="rect">
            <a:avLst/>
          </a:prstGeom>
          <a:noFill/>
        </p:spPr>
        <p:txBody>
          <a:bodyPr wrap="square" rtlCol="0">
            <a:spAutoFit/>
          </a:bodyPr>
          <a:lstStyle/>
          <a:p>
            <a:pPr marL="342900" indent="-342900">
              <a:buFont typeface="Arial" panose="020B0604020202020204" pitchFamily="34" charset="0"/>
              <a:buChar char="•"/>
            </a:pPr>
            <a:r>
              <a:rPr lang="pt-BR" sz="4000" dirty="0" smtClean="0">
                <a:latin typeface="Cascadia Code" panose="020B0609020000020004"/>
              </a:rPr>
              <a:t>&amp;&amp; - </a:t>
            </a:r>
            <a:r>
              <a:rPr lang="pt-BR" sz="4000" dirty="0" err="1" smtClean="0">
                <a:latin typeface="Cascadia Code" panose="020B0609020000020004"/>
              </a:rPr>
              <a:t>and</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or</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not</a:t>
            </a:r>
            <a:endParaRPr lang="pt-BR" sz="4000" dirty="0">
              <a:latin typeface="Cascadia Code" panose="020B0609020000020004"/>
            </a:endParaRPr>
          </a:p>
        </p:txBody>
      </p:sp>
      <p:sp>
        <p:nvSpPr>
          <p:cNvPr id="7" name="Retângulo 6"/>
          <p:cNvSpPr/>
          <p:nvPr/>
        </p:nvSpPr>
        <p:spPr>
          <a:xfrm>
            <a:off x="1544718" y="1372102"/>
            <a:ext cx="8957653" cy="2308324"/>
          </a:xfrm>
          <a:prstGeom prst="rect">
            <a:avLst/>
          </a:prstGeom>
        </p:spPr>
        <p:txBody>
          <a:bodyPr wrap="square">
            <a:spAutoFit/>
          </a:bodyPr>
          <a:lstStyle/>
          <a:p>
            <a:r>
              <a:rPr lang="pt-BR" sz="2400" dirty="0">
                <a:latin typeface="Cascadia Code" panose="020B0609020000020004"/>
              </a:rPr>
              <a:t>Operadores lógicos podem ser usados em conjunto com valores booleanos (verdadeiro e falso) para criar expressões lógicas complexas. Combinando dois valores booleanos juntos a um operador lógico, você cria uma expressão lógica que retorna um outro valor booleano.</a:t>
            </a:r>
          </a:p>
        </p:txBody>
      </p:sp>
    </p:spTree>
    <p:extLst>
      <p:ext uri="{BB962C8B-B14F-4D97-AF65-F5344CB8AC3E}">
        <p14:creationId xmlns:p14="http://schemas.microsoft.com/office/powerpoint/2010/main" val="6315443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328989" y="509124"/>
            <a:ext cx="938910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Laços de repetição e condicionais</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544718" y="1372102"/>
            <a:ext cx="8957653" cy="1569660"/>
          </a:xfrm>
          <a:prstGeom prst="rect">
            <a:avLst/>
          </a:prstGeom>
        </p:spPr>
        <p:txBody>
          <a:bodyPr wrap="square">
            <a:spAutoFit/>
          </a:bodyPr>
          <a:lstStyle/>
          <a:p>
            <a:r>
              <a:rPr lang="pt-BR" sz="2400" dirty="0">
                <a:latin typeface="Cascadia Code" panose="020B0609020000020004"/>
              </a:rPr>
              <a:t>Todas as estruturas de laços de repetição e condicionais que vimos em disciplinas passadas funcionam em </a:t>
            </a:r>
            <a:r>
              <a:rPr lang="pt-BR" sz="2400" dirty="0" err="1">
                <a:latin typeface="Cascadia Code" panose="020B0609020000020004"/>
              </a:rPr>
              <a:t>javascript</a:t>
            </a:r>
            <a:r>
              <a:rPr lang="pt-BR" sz="2400" dirty="0">
                <a:latin typeface="Cascadia Code" panose="020B0609020000020004"/>
              </a:rPr>
              <a:t>. Apenas alguns exemplos de sintaxe: </a:t>
            </a:r>
          </a:p>
        </p:txBody>
      </p:sp>
    </p:spTree>
    <p:extLst>
      <p:ext uri="{BB962C8B-B14F-4D97-AF65-F5344CB8AC3E}">
        <p14:creationId xmlns:p14="http://schemas.microsoft.com/office/powerpoint/2010/main" val="304635813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617831" y="809122"/>
            <a:ext cx="408958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Tabela verdade</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491964" y="2049110"/>
            <a:ext cx="8957653" cy="3046988"/>
          </a:xfrm>
          <a:prstGeom prst="rect">
            <a:avLst/>
          </a:prstGeom>
        </p:spPr>
        <p:txBody>
          <a:bodyPr wrap="square">
            <a:spAutoFit/>
          </a:bodyPr>
          <a:lstStyle/>
          <a:p>
            <a:r>
              <a:rPr lang="pt-BR" sz="2400" dirty="0">
                <a:latin typeface="Cascadia Code" panose="020B0609020000020004"/>
              </a:rPr>
              <a:t>Tabelas da verdade são usadas para representar o resultado de todas as possíveis combinações de entradas em uma expressão lógica. A representa o valor booleano ao lado esquerdo da expressão, e B representa o valor booleano ao lado direito da expressão. Tabelas verdade podem ser úteis para visualização dos diferentes resultados de uma expressão lógica. </a:t>
            </a:r>
          </a:p>
        </p:txBody>
      </p:sp>
    </p:spTree>
    <p:extLst>
      <p:ext uri="{BB962C8B-B14F-4D97-AF65-F5344CB8AC3E}">
        <p14:creationId xmlns:p14="http://schemas.microsoft.com/office/powerpoint/2010/main" val="164847180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53173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 que é DOM?</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err="1" smtClean="0">
                <a:latin typeface="Cascadia Code" panose="020B0609020000020004"/>
              </a:rPr>
              <a:t>Document</a:t>
            </a:r>
            <a:r>
              <a:rPr lang="pt-BR" sz="2400" dirty="0" smtClean="0">
                <a:latin typeface="Cascadia Code" panose="020B0609020000020004"/>
              </a:rPr>
              <a:t> </a:t>
            </a:r>
            <a:r>
              <a:rPr lang="pt-BR" sz="2400" dirty="0" err="1" smtClean="0">
                <a:latin typeface="Cascadia Code" panose="020B0609020000020004"/>
              </a:rPr>
              <a:t>Object</a:t>
            </a:r>
            <a:r>
              <a:rPr lang="pt-BR" sz="2400" dirty="0" smtClean="0">
                <a:latin typeface="Cascadia Code" panose="020B0609020000020004"/>
              </a:rPr>
              <a:t> </a:t>
            </a:r>
            <a:r>
              <a:rPr lang="pt-BR" sz="2400" dirty="0" err="1" smtClean="0">
                <a:latin typeface="Cascadia Code" panose="020B0609020000020004"/>
              </a:rPr>
              <a:t>Model</a:t>
            </a:r>
            <a:endParaRPr lang="pt-BR" sz="2400" dirty="0" smtClean="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Tecnologia que já está presente nos navegadores</a:t>
            </a:r>
          </a:p>
          <a:p>
            <a:pPr marL="285750" indent="-285750">
              <a:buFont typeface="Arial" panose="020B0604020202020204" pitchFamily="34" charset="0"/>
              <a:buChar char="•"/>
            </a:pPr>
            <a:r>
              <a:rPr lang="pt-BR" sz="2400" dirty="0" smtClean="0">
                <a:latin typeface="Cascadia Code" panose="020B0609020000020004"/>
              </a:rPr>
              <a:t>cópia fiel” do HTML da página</a:t>
            </a:r>
          </a:p>
          <a:p>
            <a:pPr marL="285750" indent="-285750">
              <a:buFont typeface="Arial" panose="020B0604020202020204" pitchFamily="34" charset="0"/>
              <a:buChar char="•"/>
            </a:pPr>
            <a:r>
              <a:rPr lang="pt-BR" sz="2400" dirty="0" smtClean="0">
                <a:latin typeface="Cascadia Code" panose="020B0609020000020004"/>
              </a:rPr>
              <a:t>Manipulamos eventos pelo DOM para afetar o HTML</a:t>
            </a:r>
            <a:endParaRPr lang="pt-BR" sz="2400" dirty="0">
              <a:latin typeface="Cascadia Code" panose="020B0609020000020004"/>
            </a:endParaRPr>
          </a:p>
          <a:p>
            <a:endParaRPr lang="pt-BR" sz="2400" dirty="0">
              <a:latin typeface="Cascadia Code" panose="020B0609020000020004"/>
            </a:endParaRPr>
          </a:p>
        </p:txBody>
      </p:sp>
    </p:spTree>
    <p:extLst>
      <p:ext uri="{BB962C8B-B14F-4D97-AF65-F5344CB8AC3E}">
        <p14:creationId xmlns:p14="http://schemas.microsoft.com/office/powerpoint/2010/main" val="34295399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“coleção de variáveis</a:t>
            </a:r>
            <a:r>
              <a:rPr lang="pt-BR" sz="2400" dirty="0" smtClean="0">
                <a:latin typeface="Cascadia Code" panose="020B0609020000020004"/>
              </a:rPr>
              <a:t>”</a:t>
            </a:r>
          </a:p>
          <a:p>
            <a:pPr marL="285750" indent="-285750">
              <a:buFont typeface="Arial" panose="020B0604020202020204" pitchFamily="34" charset="0"/>
              <a:buChar char="•"/>
            </a:pPr>
            <a:r>
              <a:rPr lang="pt-BR" sz="2400" dirty="0"/>
              <a:t> </a:t>
            </a:r>
            <a:r>
              <a:rPr lang="pt-BR" sz="2400" dirty="0">
                <a:latin typeface="Cascadia Code" panose="020B0609020000020004"/>
              </a:rPr>
              <a:t>estruturas que servem para </a:t>
            </a:r>
            <a:r>
              <a:rPr lang="pt-BR" sz="2400" b="1" dirty="0">
                <a:latin typeface="Cascadia Code" panose="020B0609020000020004"/>
              </a:rPr>
              <a:t>guardar dados</a:t>
            </a:r>
            <a:r>
              <a:rPr lang="pt-BR" sz="2400" dirty="0">
                <a:latin typeface="Cascadia Code" panose="020B0609020000020004"/>
              </a:rPr>
              <a:t>, e </a:t>
            </a:r>
            <a:r>
              <a:rPr lang="pt-BR" sz="2400" b="1" dirty="0">
                <a:latin typeface="Cascadia Code" panose="020B0609020000020004"/>
              </a:rPr>
              <a:t>organizá-los</a:t>
            </a:r>
            <a:r>
              <a:rPr lang="pt-BR" sz="2400" dirty="0">
                <a:latin typeface="Cascadia Code" panose="020B0609020000020004"/>
              </a:rPr>
              <a:t>.</a:t>
            </a:r>
          </a:p>
          <a:p>
            <a:pPr marL="285750" indent="-285750">
              <a:buFont typeface="Arial" panose="020B0604020202020204" pitchFamily="34" charset="0"/>
              <a:buChar char="•"/>
            </a:pPr>
            <a:r>
              <a:rPr lang="pt-BR" sz="2400" dirty="0" smtClean="0">
                <a:latin typeface="Cascadia Code" panose="020B0609020000020004"/>
              </a:rPr>
              <a:t>Podemos ter índices com qualquer tipo de dados</a:t>
            </a:r>
          </a:p>
          <a:p>
            <a:endParaRPr lang="pt-BR" sz="2400" dirty="0">
              <a:latin typeface="Cascadia Code" panose="020B0609020000020004"/>
            </a:endParaRPr>
          </a:p>
          <a:p>
            <a:endParaRPr lang="pt-BR" sz="2400" dirty="0">
              <a:latin typeface="Cascadia Code" panose="020B0609020000020004"/>
            </a:endParaRPr>
          </a:p>
        </p:txBody>
      </p:sp>
      <p:pic>
        <p:nvPicPr>
          <p:cNvPr id="3074" name="Picture 2" descr="Fashion rainbow array cada prateleira uma tela de roupas dobradas formam  uma matriz vívida oferecendo um arco-íris de escolhas de estilo | Foto  Prem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90" y="3818805"/>
            <a:ext cx="3665581" cy="244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81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36801" y="598238"/>
            <a:ext cx="54841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Declarando um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65" y="1888544"/>
            <a:ext cx="10880658" cy="3085110"/>
          </a:xfrm>
          <a:prstGeom prst="rect">
            <a:avLst/>
          </a:prstGeom>
        </p:spPr>
      </p:pic>
    </p:spTree>
    <p:extLst>
      <p:ext uri="{BB962C8B-B14F-4D97-AF65-F5344CB8AC3E}">
        <p14:creationId xmlns:p14="http://schemas.microsoft.com/office/powerpoint/2010/main" val="259799427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Esses elementos podem ser acessados por um tipo de indicação, que chamamos de </a:t>
            </a:r>
            <a:r>
              <a:rPr lang="pt-BR" sz="2400" b="1" dirty="0">
                <a:latin typeface="Cascadia Code" panose="020B0609020000020004"/>
              </a:rPr>
              <a:t>índice</a:t>
            </a:r>
            <a:r>
              <a:rPr lang="pt-BR" sz="2400" dirty="0">
                <a:latin typeface="Cascadia Code" panose="020B0609020000020004"/>
              </a:rPr>
              <a:t>.</a:t>
            </a:r>
          </a:p>
          <a:p>
            <a:endParaRPr lang="pt-BR" sz="2400" dirty="0">
              <a:latin typeface="Cascadia Code" panose="020B0609020000020004"/>
            </a:endParaRPr>
          </a:p>
        </p:txBody>
      </p:sp>
      <p:graphicFrame>
        <p:nvGraphicFramePr>
          <p:cNvPr id="3" name="Tabela 2"/>
          <p:cNvGraphicFramePr>
            <a:graphicFrameLocks noGrp="1"/>
          </p:cNvGraphicFramePr>
          <p:nvPr>
            <p:extLst>
              <p:ext uri="{D42A27DB-BD31-4B8C-83A1-F6EECF244321}">
                <p14:modId xmlns:p14="http://schemas.microsoft.com/office/powerpoint/2010/main" val="4059069914"/>
              </p:ext>
            </p:extLst>
          </p:nvPr>
        </p:nvGraphicFramePr>
        <p:xfrm>
          <a:off x="932203" y="3288575"/>
          <a:ext cx="10515600" cy="2194560"/>
        </p:xfrm>
        <a:graphic>
          <a:graphicData uri="http://schemas.openxmlformats.org/drawingml/2006/table">
            <a:tbl>
              <a:tblPr/>
              <a:tblGrid>
                <a:gridCol w="5257800"/>
                <a:gridCol w="5257800"/>
              </a:tblGrid>
              <a:tr h="0">
                <a:tc>
                  <a:txBody>
                    <a:bodyPr/>
                    <a:lstStyle/>
                    <a:p>
                      <a:pPr algn="ctr"/>
                      <a:r>
                        <a:rPr lang="pt-BR" dirty="0">
                          <a:effectLst/>
                          <a:latin typeface="Cascadia Code" panose="020B0609020000020004"/>
                        </a:rPr>
                        <a:t>Número</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Frutas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Maçãs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1</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Uvas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2</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Bananas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3</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solidFill>
                            <a:schemeClr val="tx1"/>
                          </a:solidFill>
                          <a:effectLst/>
                          <a:latin typeface="Cascadia Code" panose="020B0609020000020004"/>
                        </a:rPr>
                        <a:t>Abacaxi</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4</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effectLst/>
                          <a:latin typeface="Cascadia Code" panose="020B0609020000020004"/>
                        </a:rPr>
                        <a:t>Morangos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bl>
          </a:graphicData>
        </a:graphic>
      </p:graphicFrame>
      <p:sp>
        <p:nvSpPr>
          <p:cNvPr id="6" name="Rectangle 1"/>
          <p:cNvSpPr>
            <a:spLocks noChangeArrowheads="1"/>
          </p:cNvSpPr>
          <p:nvPr/>
        </p:nvSpPr>
        <p:spPr bwMode="auto">
          <a:xfrm>
            <a:off x="932204" y="2904284"/>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800" b="0" i="0" u="none" strike="noStrike" cap="none" normalizeH="0" baseline="0" dirty="0" smtClean="0">
                <a:ln>
                  <a:noFill/>
                </a:ln>
                <a:effectLst/>
                <a:latin typeface="Cascadia Code" panose="020B0609020000020004"/>
              </a:rPr>
              <a:t>Lista de Frutas</a:t>
            </a:r>
          </a:p>
        </p:txBody>
      </p:sp>
    </p:spTree>
    <p:extLst>
      <p:ext uri="{BB962C8B-B14F-4D97-AF65-F5344CB8AC3E}">
        <p14:creationId xmlns:p14="http://schemas.microsoft.com/office/powerpoint/2010/main" val="47490306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66812" y="847123"/>
            <a:ext cx="6513322" cy="707886"/>
          </a:xfrm>
          <a:prstGeom prst="rect">
            <a:avLst/>
          </a:prstGeom>
        </p:spPr>
        <p:txBody>
          <a:bodyPr wrap="none">
            <a:spAutoFit/>
          </a:bodyPr>
          <a:lstStyle/>
          <a:p>
            <a:r>
              <a:rPr lang="pt-BR" sz="4000" b="1" dirty="0" smtClean="0">
                <a:latin typeface="Cascadia Code" panose="020B0609020000020004" pitchFamily="49" charset="0"/>
                <a:cs typeface="Cascadia Code" panose="020B0609020000020004" pitchFamily="49" charset="0"/>
              </a:rPr>
              <a:t>O que vamos aprender?</a:t>
            </a:r>
            <a:endParaRPr lang="pt-BR" sz="4000" b="1" dirty="0">
              <a:latin typeface="Cascadia Code" panose="020B0609020000020004" pitchFamily="49" charset="0"/>
              <a:cs typeface="Cascadia Code" panose="020B0609020000020004" pitchFamily="49" charset="0"/>
            </a:endParaRPr>
          </a:p>
        </p:txBody>
      </p:sp>
      <p:pic>
        <p:nvPicPr>
          <p:cNvPr id="1026" name="Picture 2" descr="HTML, CSS E JAVASCRIPT. Escrito por May Takata | by Ninja Team Brasil — NTB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1184" y="2412055"/>
            <a:ext cx="6838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1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0985" y="666604"/>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Objetos em </a:t>
            </a:r>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569660"/>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 utilizamos objetos para agrupar valores que possuem propriedades e </a:t>
            </a:r>
            <a:r>
              <a:rPr lang="pt-BR" sz="2400" dirty="0" smtClean="0">
                <a:latin typeface="Cascadia Code" panose="020B0609020000020004"/>
              </a:rPr>
              <a:t>funções</a:t>
            </a:r>
          </a:p>
          <a:p>
            <a:endParaRPr lang="pt-BR" sz="2400" dirty="0" smtClean="0">
              <a:latin typeface="Cascadia Code" panose="020B0609020000020004"/>
            </a:endParaRPr>
          </a:p>
          <a:p>
            <a:pPr marL="285750" indent="-285750">
              <a:buFont typeface="Arial" panose="020B0604020202020204" pitchFamily="34" charset="0"/>
              <a:buChar char="•"/>
            </a:pPr>
            <a:endParaRPr lang="pt-BR" sz="2400" dirty="0">
              <a:latin typeface="Cascadia Code" panose="020B0609020000020004"/>
            </a:endParaRP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564" y="2435995"/>
            <a:ext cx="5582058" cy="4494644"/>
          </a:xfrm>
          <a:prstGeom prst="rect">
            <a:avLst/>
          </a:prstGeom>
        </p:spPr>
      </p:pic>
    </p:spTree>
    <p:extLst>
      <p:ext uri="{BB962C8B-B14F-4D97-AF65-F5344CB8AC3E}">
        <p14:creationId xmlns:p14="http://schemas.microsoft.com/office/powerpoint/2010/main" val="12462955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17916" y="623875"/>
            <a:ext cx="436850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Arrow </a:t>
            </a:r>
            <a:r>
              <a:rPr lang="pt-BR" sz="3600" dirty="0" err="1" smtClean="0">
                <a:latin typeface="Cascadia Code" panose="020B0609020000020004" pitchFamily="49" charset="0"/>
                <a:cs typeface="Cascadia Code" panose="020B0609020000020004" pitchFamily="49" charset="0"/>
              </a:rPr>
              <a:t>Functions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As Arrow </a:t>
            </a:r>
            <a:r>
              <a:rPr lang="pt-BR" sz="2400" dirty="0" err="1">
                <a:latin typeface="Cascadia Code" panose="020B0609020000020004"/>
              </a:rPr>
              <a:t>Functions</a:t>
            </a:r>
            <a:r>
              <a:rPr lang="pt-BR" sz="2400" dirty="0">
                <a:latin typeface="Cascadia Code" panose="020B0609020000020004"/>
              </a:rPr>
              <a:t> (funções de seta ou </a:t>
            </a:r>
            <a:r>
              <a:rPr lang="pt-BR" sz="2400" dirty="0" err="1">
                <a:latin typeface="Cascadia Code" panose="020B0609020000020004"/>
              </a:rPr>
              <a:t>flexa</a:t>
            </a:r>
            <a:r>
              <a:rPr lang="pt-BR" sz="2400" dirty="0">
                <a:latin typeface="Cascadia Code" panose="020B0609020000020004"/>
              </a:rPr>
              <a:t>) foram introduzidas no ES6. As funções de seta </a:t>
            </a:r>
            <a:endParaRPr lang="pt-BR" sz="2400" dirty="0" smtClean="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nos </a:t>
            </a:r>
            <a:r>
              <a:rPr lang="pt-BR" sz="2400" dirty="0">
                <a:latin typeface="Cascadia Code" panose="020B0609020000020004"/>
              </a:rPr>
              <a:t>permitem escrever uma sintaxe de função </a:t>
            </a:r>
            <a:r>
              <a:rPr lang="pt-BR" sz="2400" dirty="0" smtClean="0">
                <a:latin typeface="Cascadia Code" panose="020B0609020000020004"/>
              </a:rPr>
              <a:t>mais curta</a:t>
            </a:r>
            <a:r>
              <a:rPr lang="pt-BR" sz="2400" dirty="0">
                <a:latin typeface="Cascadia Code" panose="020B0609020000020004"/>
              </a:rPr>
              <a:t>: </a:t>
            </a:r>
            <a:endParaRPr lang="pt-BR" sz="2400" dirty="0" smtClean="0">
              <a:latin typeface="Cascadia Code" panose="020B0609020000020004"/>
            </a:endParaRPr>
          </a:p>
          <a:p>
            <a:pPr marL="742950" lvl="1" indent="-285750">
              <a:buFont typeface="Arial" panose="020B0604020202020204" pitchFamily="34" charset="0"/>
              <a:buChar char="•"/>
            </a:pPr>
            <a:r>
              <a:rPr lang="pt-BR" sz="2400" dirty="0" smtClean="0">
                <a:latin typeface="Cascadia Code" panose="020B0609020000020004"/>
              </a:rPr>
              <a:t>var </a:t>
            </a:r>
            <a:r>
              <a:rPr lang="pt-BR" sz="2400" dirty="0">
                <a:latin typeface="Cascadia Code" panose="020B0609020000020004"/>
              </a:rPr>
              <a:t>multiplicar = (a, b) =&gt; a * b;</a:t>
            </a:r>
          </a:p>
        </p:txBody>
      </p:sp>
    </p:spTree>
    <p:extLst>
      <p:ext uri="{BB962C8B-B14F-4D97-AF65-F5344CB8AC3E}">
        <p14:creationId xmlns:p14="http://schemas.microsoft.com/office/powerpoint/2010/main" val="37581756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299030" y="572600"/>
            <a:ext cx="2694969"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Bootstrap</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9730" y="1754659"/>
            <a:ext cx="10289059" cy="1477328"/>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Uma tendência no mundo front-</a:t>
            </a:r>
            <a:r>
              <a:rPr lang="pt-BR" dirty="0" err="1">
                <a:latin typeface="Cascadia Code" panose="020B0609020000020004" pitchFamily="49" charset="0"/>
                <a:cs typeface="Cascadia Code" panose="020B0609020000020004" pitchFamily="49" charset="0"/>
              </a:rPr>
              <a:t>end</a:t>
            </a:r>
            <a:r>
              <a:rPr lang="pt-BR" dirty="0">
                <a:latin typeface="Cascadia Code" panose="020B0609020000020004" pitchFamily="49" charset="0"/>
                <a:cs typeface="Cascadia Code" panose="020B0609020000020004" pitchFamily="49" charset="0"/>
              </a:rPr>
              <a:t> é o uso de frameworks CSS com estilos base para nossa página. Ao invés de começar todo o projeto do zero, criando todo estilo na mão, existem frameworks que já trazem toda uma base construída de onde partiremos com nossa aplicação. Dentre as diversas opções no mercado, uma das mais famosas é 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a:t>
            </a:r>
          </a:p>
        </p:txBody>
      </p:sp>
      <p:sp>
        <p:nvSpPr>
          <p:cNvPr id="3" name="CaixaDeTexto 2"/>
          <p:cNvSpPr txBox="1"/>
          <p:nvPr/>
        </p:nvSpPr>
        <p:spPr>
          <a:xfrm>
            <a:off x="1029730" y="3764692"/>
            <a:ext cx="9885405" cy="2308324"/>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 traz uma série de recursos, tais como: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Reset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Estilo </a:t>
            </a:r>
            <a:r>
              <a:rPr lang="pt-BR" dirty="0">
                <a:latin typeface="Cascadia Code" panose="020B0609020000020004" pitchFamily="49" charset="0"/>
                <a:cs typeface="Cascadia Code" panose="020B0609020000020004" pitchFamily="49" charset="0"/>
              </a:rPr>
              <a:t>visual base para maioria das </a:t>
            </a:r>
            <a:r>
              <a:rPr lang="pt-BR" dirty="0" err="1">
                <a:latin typeface="Cascadia Code" panose="020B0609020000020004" pitchFamily="49" charset="0"/>
                <a:cs typeface="Cascadia Code" panose="020B0609020000020004" pitchFamily="49" charset="0"/>
              </a:rPr>
              <a:t>tags</a:t>
            </a:r>
            <a:r>
              <a:rPr lang="pt-BR" dirty="0">
                <a:latin typeface="Cascadia Code" panose="020B0609020000020004" pitchFamily="49" charset="0"/>
                <a:cs typeface="Cascadia Code" panose="020B0609020000020004" pitchFamily="49" charset="0"/>
              </a:rPr>
              <a:t>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Ícones </a:t>
            </a: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Grids </a:t>
            </a:r>
            <a:r>
              <a:rPr lang="pt-BR" dirty="0">
                <a:latin typeface="Cascadia Code" panose="020B0609020000020004" pitchFamily="49" charset="0"/>
                <a:cs typeface="Cascadia Code" panose="020B0609020000020004" pitchFamily="49" charset="0"/>
              </a:rPr>
              <a:t>prontos para uso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Componentes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Plugins</a:t>
            </a:r>
            <a:r>
              <a:rPr lang="pt-BR" dirty="0" smtClean="0">
                <a:latin typeface="Cascadia Code" panose="020B0609020000020004" pitchFamily="49" charset="0"/>
                <a:cs typeface="Cascadia Code" panose="020B0609020000020004" pitchFamily="49" charset="0"/>
              </a:rPr>
              <a:t> </a:t>
            </a:r>
            <a:r>
              <a:rPr lang="pt-BR" dirty="0" err="1" smtClean="0">
                <a:latin typeface="Cascadia Code" panose="020B0609020000020004" pitchFamily="49" charset="0"/>
                <a:cs typeface="Cascadia Code" panose="020B0609020000020004" pitchFamily="49" charset="0"/>
              </a:rPr>
              <a:t>JavaScript</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Tudo </a:t>
            </a:r>
            <a:r>
              <a:rPr lang="pt-BR" dirty="0">
                <a:latin typeface="Cascadia Code" panose="020B0609020000020004" pitchFamily="49" charset="0"/>
                <a:cs typeface="Cascadia Code" panose="020B0609020000020004" pitchFamily="49" charset="0"/>
              </a:rPr>
              <a:t>responsivo e mobile-</a:t>
            </a:r>
            <a:r>
              <a:rPr lang="pt-BR" dirty="0" err="1">
                <a:latin typeface="Cascadia Code" panose="020B0609020000020004" pitchFamily="49" charset="0"/>
                <a:cs typeface="Cascadia Code" panose="020B0609020000020004" pitchFamily="49" charset="0"/>
              </a:rPr>
              <a:t>first</a:t>
            </a:r>
            <a:r>
              <a:rPr lang="pt-BR"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73388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531072" y="1012289"/>
            <a:ext cx="9081332" cy="584775"/>
          </a:xfrm>
          <a:prstGeom prst="rect">
            <a:avLst/>
          </a:prstGeom>
        </p:spPr>
        <p:txBody>
          <a:bodyPr wrap="none">
            <a:spAutoFit/>
          </a:bodyPr>
          <a:lstStyle/>
          <a:p>
            <a:r>
              <a:rPr lang="pt-BR" sz="3200" dirty="0" smtClean="0">
                <a:latin typeface="Cascadia Mono" panose="020B0609020000020004" pitchFamily="49" charset="0"/>
                <a:cs typeface="Cascadia Mono" panose="020B0609020000020004" pitchFamily="49" charset="0"/>
              </a:rPr>
              <a:t>Qual Ferramenta usar para esse curso?</a:t>
            </a:r>
            <a:endParaRPr lang="pt-BR" sz="3200" dirty="0">
              <a:latin typeface="Cascadia Mono" panose="020B0609020000020004" pitchFamily="49" charset="0"/>
              <a:cs typeface="Cascadia Mono" panose="020B0609020000020004" pitchFamily="49" charset="0"/>
            </a:endParaRPr>
          </a:p>
        </p:txBody>
      </p:sp>
      <p:pic>
        <p:nvPicPr>
          <p:cNvPr id="2050" name="Picture 2" descr="File type vscode - Files &amp; Folder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09" y="2258327"/>
            <a:ext cx="2964461" cy="296446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551403" y="3054582"/>
            <a:ext cx="1040670" cy="1569660"/>
          </a:xfrm>
          <a:prstGeom prst="rect">
            <a:avLst/>
          </a:prstGeom>
        </p:spPr>
        <p:txBody>
          <a:bodyPr wrap="none">
            <a:spAutoFit/>
          </a:bodyPr>
          <a:lstStyle/>
          <a:p>
            <a:r>
              <a:rPr lang="pt-BR" sz="9600" dirty="0" smtClean="0">
                <a:latin typeface="Cascadia Mono" panose="020B0609020000020004" pitchFamily="49" charset="0"/>
                <a:cs typeface="Cascadia Mono" panose="020B0609020000020004" pitchFamily="49" charset="0"/>
              </a:rPr>
              <a:t>+</a:t>
            </a:r>
            <a:r>
              <a:rPr lang="pt-BR" dirty="0" smtClean="0">
                <a:latin typeface="Cascadia Mono" panose="020B0609020000020004" pitchFamily="49" charset="0"/>
                <a:cs typeface="Cascadia Mono" panose="020B0609020000020004" pitchFamily="49" charset="0"/>
              </a:rPr>
              <a:t> </a:t>
            </a:r>
            <a:endParaRPr lang="pt-BR" dirty="0"/>
          </a:p>
        </p:txBody>
      </p:sp>
      <p:pic>
        <p:nvPicPr>
          <p:cNvPr id="2052" name="Picture 4" descr="Ficheiro:Google Chrome icon (2011).png – Wikipédia, 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02" y="2307754"/>
            <a:ext cx="2865607" cy="286560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505292" y="5173362"/>
            <a:ext cx="2348720" cy="338554"/>
          </a:xfrm>
          <a:prstGeom prst="rect">
            <a:avLst/>
          </a:prstGeom>
        </p:spPr>
        <p:txBody>
          <a:bodyPr wrap="none">
            <a:spAutoFit/>
          </a:bodyPr>
          <a:lstStyle/>
          <a:p>
            <a:r>
              <a:rPr lang="pt-BR" sz="1600" dirty="0" smtClean="0">
                <a:latin typeface="Cascadia Mono" panose="020B0609020000020004" pitchFamily="49" charset="0"/>
                <a:cs typeface="Cascadia Mono" panose="020B0609020000020004" pitchFamily="49" charset="0"/>
              </a:rPr>
              <a:t>Visual Studio </a:t>
            </a:r>
            <a:r>
              <a:rPr lang="pt-BR" sz="1600" dirty="0" err="1" smtClean="0">
                <a:latin typeface="Cascadia Mono" panose="020B0609020000020004" pitchFamily="49" charset="0"/>
                <a:cs typeface="Cascadia Mono" panose="020B0609020000020004" pitchFamily="49" charset="0"/>
              </a:rPr>
              <a:t>Code</a:t>
            </a:r>
            <a:endParaRPr lang="pt-BR" sz="1600" dirty="0"/>
          </a:p>
        </p:txBody>
      </p:sp>
      <p:sp>
        <p:nvSpPr>
          <p:cNvPr id="7" name="Retângulo 6"/>
          <p:cNvSpPr/>
          <p:nvPr/>
        </p:nvSpPr>
        <p:spPr>
          <a:xfrm>
            <a:off x="6913929" y="5173362"/>
            <a:ext cx="3416320" cy="369332"/>
          </a:xfrm>
          <a:prstGeom prst="rect">
            <a:avLst/>
          </a:prstGeom>
        </p:spPr>
        <p:txBody>
          <a:bodyPr wrap="none">
            <a:spAutoFit/>
          </a:bodyPr>
          <a:lstStyle/>
          <a:p>
            <a:r>
              <a:rPr lang="pt-BR" dirty="0" smtClean="0">
                <a:latin typeface="Cascadia Mono" panose="020B0609020000020004" pitchFamily="49" charset="0"/>
                <a:cs typeface="Cascadia Mono" panose="020B0609020000020004" pitchFamily="49" charset="0"/>
              </a:rPr>
              <a:t>Navegador de sua escolha</a:t>
            </a:r>
            <a:endParaRPr lang="pt-BR" dirty="0"/>
          </a:p>
        </p:txBody>
      </p:sp>
    </p:spTree>
    <p:extLst>
      <p:ext uri="{BB962C8B-B14F-4D97-AF65-F5344CB8AC3E}">
        <p14:creationId xmlns:p14="http://schemas.microsoft.com/office/powerpoint/2010/main" val="3749848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a:latin typeface="Cascadia Code" panose="020B0609020000020004" pitchFamily="49" charset="0"/>
                <a:cs typeface="Cascadia Code" panose="020B0609020000020004" pitchFamily="49" charset="0"/>
              </a:rPr>
              <a:t>Referências para disciplina</a:t>
            </a:r>
          </a:p>
        </p:txBody>
      </p:sp>
      <p:sp>
        <p:nvSpPr>
          <p:cNvPr id="3" name="Espaço Reservado para Conteúdo 2"/>
          <p:cNvSpPr>
            <a:spLocks noGrp="1"/>
          </p:cNvSpPr>
          <p:nvPr>
            <p:ph idx="1"/>
          </p:nvPr>
        </p:nvSpPr>
        <p:spPr>
          <a:xfrm>
            <a:off x="1093573" y="1690688"/>
            <a:ext cx="7663249" cy="1741359"/>
          </a:xfrm>
        </p:spPr>
        <p:txBody>
          <a:bodyPr/>
          <a:lstStyle/>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a:latin typeface="Cascadia Code" panose="020B0609020000020004" pitchFamily="49" charset="0"/>
                <a:cs typeface="Cascadia Code" panose="020B0609020000020004" pitchFamily="49" charset="0"/>
                <a:hlinkClick r:id="rId2"/>
              </a:rPr>
              <a:t>W3Schools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oficial do </a:t>
            </a:r>
            <a:r>
              <a:rPr lang="pt-BR" dirty="0" err="1" smtClean="0">
                <a:latin typeface="Cascadia Code" panose="020B0609020000020004" pitchFamily="49" charset="0"/>
                <a:cs typeface="Cascadia Code" panose="020B0609020000020004" pitchFamily="49" charset="0"/>
                <a:hlinkClick r:id="rId3"/>
              </a:rPr>
              <a:t>Bootstrap</a:t>
            </a:r>
            <a:r>
              <a:rPr lang="pt-BR" dirty="0" smtClean="0">
                <a:latin typeface="Cascadia Code" panose="020B0609020000020004" pitchFamily="49" charset="0"/>
                <a:cs typeface="Cascadia Code" panose="020B0609020000020004" pitchFamily="49" charset="0"/>
                <a:hlinkClick r:id="rId3"/>
              </a:rPr>
              <a:t>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smtClean="0">
                <a:latin typeface="Cascadia Code" panose="020B0609020000020004" pitchFamily="49" charset="0"/>
                <a:cs typeface="Cascadia Code" panose="020B0609020000020004" pitchFamily="49" charset="0"/>
                <a:hlinkClick r:id="rId4"/>
              </a:rPr>
              <a:t>MDN</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Ficheiro:W3Schools logo.svg – Wikipédia, a enciclopédia liv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193" y="3834333"/>
            <a:ext cx="1618859" cy="1528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Bootstrap logo.svg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863" y="3795259"/>
            <a:ext cx="2014980" cy="1606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Future of MDN: A Focus on Web Docs - Mozilla Open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197" y="4179051"/>
            <a:ext cx="3929455" cy="100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477508"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HTML?</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839809" y="2141838"/>
            <a:ext cx="8674894"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Linguagem de marcação VS Linguagem de programação</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Tags</a:t>
            </a:r>
            <a:endParaRPr lang="pt-BR" dirty="0">
              <a:latin typeface="Cascadia Mono" panose="020B0609020000020004" pitchFamily="49" charset="0"/>
              <a:cs typeface="Cascadia Mono" panose="020B0609020000020004" pitchFamily="49" charset="0"/>
            </a:endParaRPr>
          </a:p>
          <a:p>
            <a:pPr marL="742950" lvl="1"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Tipos de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Estrutura básica de um projeto HTML</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HTML semântico </a:t>
            </a:r>
            <a:endParaRPr lang="pt-BR" dirty="0">
              <a:latin typeface="Cascadia Mono" panose="020B0609020000020004" pitchFamily="49" charset="0"/>
              <a:cs typeface="Cascadia Mono" panose="020B0609020000020004" pitchFamily="49" charset="0"/>
            </a:endParaRPr>
          </a:p>
        </p:txBody>
      </p:sp>
      <p:pic>
        <p:nvPicPr>
          <p:cNvPr id="1026" name="Picture 2" descr="Designs PNG de html para Camisetas e Me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297" y="2141838"/>
            <a:ext cx="2829999" cy="28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1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894252" y="632939"/>
            <a:ext cx="8582799"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Montando seu projeto HTML e CSS</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5324535"/>
          </a:xfrm>
          <a:prstGeom prst="rect">
            <a:avLst/>
          </a:prstGeom>
        </p:spPr>
        <p:txBody>
          <a:bodyPr wrap="square">
            <a:spAutoFit/>
          </a:bodyPr>
          <a:lstStyle/>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Criar uma pasta e salvar em um local na sua máquina.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Abra o </a:t>
            </a:r>
            <a:r>
              <a:rPr lang="pt-BR" sz="2000" dirty="0" err="1" smtClean="0">
                <a:latin typeface="Cascadia Code" panose="020B0609020000020004" pitchFamily="49" charset="0"/>
                <a:cs typeface="Cascadia Code" panose="020B0609020000020004" pitchFamily="49" charset="0"/>
              </a:rPr>
              <a:t>VSCode</a:t>
            </a:r>
            <a:r>
              <a:rPr lang="pt-BR" sz="2000" dirty="0" smtClean="0">
                <a:latin typeface="Cascadia Code" panose="020B0609020000020004" pitchFamily="49" charset="0"/>
                <a:cs typeface="Cascadia Code" panose="020B0609020000020004" pitchFamily="49" charset="0"/>
              </a:rPr>
              <a:t> e clique em “open folder” – abrir pasta, e vá até o local onde a pasta criada anteriormente foi salva.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Clique na pasta com o botão direito do mouse e vá em “new file” – novo arquivo. Dê o nome de index.html.</a:t>
            </a: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spTree>
    <p:extLst>
      <p:ext uri="{BB962C8B-B14F-4D97-AF65-F5344CB8AC3E}">
        <p14:creationId xmlns:p14="http://schemas.microsoft.com/office/powerpoint/2010/main" val="2439279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776"/>
            <a:ext cx="12192000" cy="5891225"/>
          </a:xfrm>
          <a:prstGeom prst="rect">
            <a:avLst/>
          </a:prstGeom>
        </p:spPr>
      </p:pic>
    </p:spTree>
    <p:extLst>
      <p:ext uri="{BB962C8B-B14F-4D97-AF65-F5344CB8AC3E}">
        <p14:creationId xmlns:p14="http://schemas.microsoft.com/office/powerpoint/2010/main" val="147395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ersonalizada 3">
      <a:dk1>
        <a:srgbClr val="28244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8266</TotalTime>
  <Words>1441</Words>
  <Application>Microsoft Office PowerPoint</Application>
  <PresentationFormat>Widescreen</PresentationFormat>
  <Paragraphs>215</Paragraphs>
  <Slides>42</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42</vt:i4>
      </vt:variant>
    </vt:vector>
  </HeadingPairs>
  <TitlesOfParts>
    <vt:vector size="49" baseType="lpstr">
      <vt:lpstr>Arial</vt:lpstr>
      <vt:lpstr>Calibri</vt:lpstr>
      <vt:lpstr>Calibri Light</vt:lpstr>
      <vt:lpstr>Calisto MT</vt:lpstr>
      <vt:lpstr>Cascadia Code</vt:lpstr>
      <vt:lpstr>Cascadia Mono</vt:lpstr>
      <vt:lpstr>Office Theme</vt:lpstr>
      <vt:lpstr>Front-end essencial</vt:lpstr>
      <vt:lpstr>Estágios da aventura</vt:lpstr>
      <vt:lpstr>Apresentação do PowerPoint</vt:lpstr>
      <vt:lpstr>Apresentação do PowerPoint</vt:lpstr>
      <vt:lpstr>Apresentação do PowerPoint</vt:lpstr>
      <vt:lpstr>Referências para disciplina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essencial</dc:title>
  <dc:creator>Maria Clara</dc:creator>
  <cp:lastModifiedBy>Maria Clara</cp:lastModifiedBy>
  <cp:revision>69</cp:revision>
  <dcterms:created xsi:type="dcterms:W3CDTF">2024-03-02T14:02:19Z</dcterms:created>
  <dcterms:modified xsi:type="dcterms:W3CDTF">2024-04-22T11:49:01Z</dcterms:modified>
</cp:coreProperties>
</file>